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960" r:id="rId1"/>
  </p:sldMasterIdLst>
  <p:notesMasterIdLst>
    <p:notesMasterId r:id="rId33"/>
  </p:notesMasterIdLst>
  <p:sldIdLst>
    <p:sldId id="256" r:id="rId2"/>
    <p:sldId id="272" r:id="rId3"/>
    <p:sldId id="275" r:id="rId4"/>
    <p:sldId id="447" r:id="rId5"/>
    <p:sldId id="277" r:id="rId6"/>
    <p:sldId id="278" r:id="rId7"/>
    <p:sldId id="279" r:id="rId8"/>
    <p:sldId id="280" r:id="rId9"/>
    <p:sldId id="266" r:id="rId10"/>
    <p:sldId id="281" r:id="rId11"/>
    <p:sldId id="282" r:id="rId12"/>
    <p:sldId id="283" r:id="rId13"/>
    <p:sldId id="274" r:id="rId14"/>
    <p:sldId id="263" r:id="rId15"/>
    <p:sldId id="257" r:id="rId16"/>
    <p:sldId id="258" r:id="rId17"/>
    <p:sldId id="259" r:id="rId18"/>
    <p:sldId id="260" r:id="rId19"/>
    <p:sldId id="261" r:id="rId20"/>
    <p:sldId id="262" r:id="rId21"/>
    <p:sldId id="449" r:id="rId22"/>
    <p:sldId id="264" r:id="rId23"/>
    <p:sldId id="265" r:id="rId24"/>
    <p:sldId id="450" r:id="rId25"/>
    <p:sldId id="451" r:id="rId26"/>
    <p:sldId id="452" r:id="rId27"/>
    <p:sldId id="453" r:id="rId28"/>
    <p:sldId id="454" r:id="rId29"/>
    <p:sldId id="455" r:id="rId30"/>
    <p:sldId id="267" r:id="rId31"/>
    <p:sldId id="268" r:id="rId32"/>
  </p:sldIdLst>
  <p:sldSz cx="12192000" cy="6858000"/>
  <p:notesSz cx="6858000" cy="9144000"/>
  <p:embeddedFontLst>
    <p:embeddedFont>
      <p:font typeface="Agency FB" panose="020B0503020202020204" pitchFamily="34" charset="0"/>
      <p:regular r:id="rId34"/>
      <p:bold r:id="rId35"/>
    </p:embeddedFont>
    <p:embeddedFont>
      <p:font typeface="Aparajita" panose="02020603050405020304" pitchFamily="18" charset="0"/>
      <p:regular r:id="rId36"/>
      <p:bold r:id="rId37"/>
      <p:italic r:id="rId38"/>
      <p:boldItalic r:id="rId39"/>
    </p:embeddedFont>
    <p:embeddedFont>
      <p:font typeface="Cambria Math" panose="02040503050406030204" pitchFamily="18" charset="0"/>
      <p:regular r:id="rId40"/>
    </p:embeddedFont>
    <p:embeddedFont>
      <p:font typeface="Corbel" panose="020B0503020204020204" pitchFamily="34" charset="0"/>
      <p:regular r:id="rId41"/>
      <p:bold r:id="rId42"/>
      <p:italic r:id="rId43"/>
      <p:boldItalic r:id="rId4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10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4660"/>
  </p:normalViewPr>
  <p:slideViewPr>
    <p:cSldViewPr snapToGrid="0" snapToObjects="1">
      <p:cViewPr varScale="1">
        <p:scale>
          <a:sx n="103" d="100"/>
          <a:sy n="103" d="100"/>
        </p:scale>
        <p:origin x="726" y="10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font" Target="fonts/font9.fntdata"/><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font" Target="fonts/font10.fntdata"/><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font" Target="fonts/font5.fntdata"/><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951328-9695-4F9F-AABB-ABE6A8B13BCB}" type="datetimeFigureOut">
              <a:rPr lang="en-US" smtClean="0"/>
              <a:t>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CA7091-EB69-4496-B9F0-0F5E87FD32AF}" type="slidenum">
              <a:rPr lang="en-US" smtClean="0"/>
              <a:t>‹#›</a:t>
            </a:fld>
            <a:endParaRPr lang="en-US"/>
          </a:p>
        </p:txBody>
      </p:sp>
    </p:spTree>
    <p:extLst>
      <p:ext uri="{BB962C8B-B14F-4D97-AF65-F5344CB8AC3E}">
        <p14:creationId xmlns:p14="http://schemas.microsoft.com/office/powerpoint/2010/main" val="418139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2EC2AB-FD5C-4EF7-AF8D-FB95907AF3A4}" type="slidenum">
              <a:rPr lang="en-GB" smtClean="0"/>
              <a:t>9</a:t>
            </a:fld>
            <a:endParaRPr lang="en-GB" dirty="0"/>
          </a:p>
        </p:txBody>
      </p:sp>
    </p:spTree>
    <p:extLst>
      <p:ext uri="{BB962C8B-B14F-4D97-AF65-F5344CB8AC3E}">
        <p14:creationId xmlns:p14="http://schemas.microsoft.com/office/powerpoint/2010/main" val="2246677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10009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89425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79039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96419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91803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45287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15377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22276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65456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atin typeface="Agency FB" panose="020B0503020202020204" pitchFamily="34" charset="0"/>
              </a:defRPr>
            </a:lvl1pPr>
          </a:lstStyle>
          <a:p>
            <a:r>
              <a:rPr lang="en-US" dirty="0"/>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8A432C8-69A7-458B-9684-2BFA64B31948}"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15600" y="390467"/>
            <a:ext cx="11360800" cy="1068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415600" y="1638233"/>
            <a:ext cx="11360800" cy="445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326311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November 9,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November 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November 9,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Saturday, November 9,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November 9,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November 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November 9,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November 9, 2024</a:t>
            </a:fld>
            <a:endParaRPr lang="en-US" dirty="0"/>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s9ZvKiI3jJk"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168" y="521209"/>
            <a:ext cx="9306232" cy="1110821"/>
          </a:xfrm>
        </p:spPr>
        <p:txBody>
          <a:bodyPr/>
          <a:lstStyle/>
          <a:p>
            <a:r>
              <a:rPr lang="en-US" sz="6000" cap="none">
                <a:cs typeface="Aparajita" panose="020B0604020202020204" pitchFamily="34" charset="0"/>
              </a:rPr>
              <a:t>Other Applied AI</a:t>
            </a:r>
            <a:endParaRPr lang="en-US" sz="6000" cap="none" dirty="0">
              <a:cs typeface="Aparajita" panose="020B0604020202020204" pitchFamily="34" charset="0"/>
            </a:endParaRPr>
          </a:p>
        </p:txBody>
      </p:sp>
      <p:sp>
        <p:nvSpPr>
          <p:cNvPr id="3" name="Subtitle 2"/>
          <p:cNvSpPr>
            <a:spLocks noGrp="1"/>
          </p:cNvSpPr>
          <p:nvPr>
            <p:ph type="subTitle" idx="1"/>
          </p:nvPr>
        </p:nvSpPr>
        <p:spPr>
          <a:xfrm>
            <a:off x="82296" y="5448822"/>
            <a:ext cx="4172379" cy="1362205"/>
          </a:xfrm>
        </p:spPr>
        <p:txBody>
          <a:bodyPr>
            <a:normAutofit lnSpcReduction="10000"/>
          </a:bodyPr>
          <a:lstStyle/>
          <a:p>
            <a:pPr>
              <a:spcBef>
                <a:spcPts val="0"/>
              </a:spcBef>
            </a:pPr>
            <a:r>
              <a:rPr lang="en-US" sz="2800" b="1">
                <a:solidFill>
                  <a:schemeClr val="tx2">
                    <a:lumMod val="40000"/>
                    <a:lumOff val="60000"/>
                  </a:schemeClr>
                </a:solidFill>
                <a:latin typeface="Corbel"/>
                <a:cs typeface="Corbel"/>
              </a:rPr>
              <a:t>COMP 4230</a:t>
            </a:r>
            <a:endParaRPr lang="en-US" sz="2800" b="1" dirty="0">
              <a:solidFill>
                <a:schemeClr val="tx2">
                  <a:lumMod val="40000"/>
                  <a:lumOff val="60000"/>
                </a:schemeClr>
              </a:solidFill>
              <a:latin typeface="Corbel"/>
              <a:cs typeface="Corbel"/>
            </a:endParaRPr>
          </a:p>
          <a:p>
            <a:pPr>
              <a:spcBef>
                <a:spcPts val="0"/>
              </a:spcBef>
            </a:pPr>
            <a:r>
              <a:rPr lang="en-US" sz="2800" b="1" dirty="0">
                <a:solidFill>
                  <a:schemeClr val="tx2">
                    <a:lumMod val="40000"/>
                    <a:lumOff val="60000"/>
                  </a:schemeClr>
                </a:solidFill>
                <a:latin typeface="Corbel"/>
                <a:cs typeface="Corbel"/>
              </a:rPr>
              <a:t>David J Stucki</a:t>
            </a:r>
          </a:p>
          <a:p>
            <a:pPr>
              <a:spcBef>
                <a:spcPts val="0"/>
              </a:spcBef>
            </a:pPr>
            <a:r>
              <a:rPr lang="en-US" sz="2800" b="1">
                <a:solidFill>
                  <a:schemeClr val="tx2">
                    <a:lumMod val="40000"/>
                    <a:lumOff val="60000"/>
                  </a:schemeClr>
                </a:solidFill>
                <a:latin typeface="Corbel"/>
                <a:cs typeface="Corbel"/>
              </a:rPr>
              <a:t>Fall 2024</a:t>
            </a:r>
            <a:endParaRPr lang="en-US" sz="2800" b="1" dirty="0">
              <a:solidFill>
                <a:schemeClr val="tx2">
                  <a:lumMod val="40000"/>
                  <a:lumOff val="60000"/>
                </a:schemeClr>
              </a:solidFill>
              <a:latin typeface="Corbel"/>
              <a:cs typeface="Corbel"/>
            </a:endParaRPr>
          </a:p>
        </p:txBody>
      </p:sp>
    </p:spTree>
    <p:extLst>
      <p:ext uri="{BB962C8B-B14F-4D97-AF65-F5344CB8AC3E}">
        <p14:creationId xmlns:p14="http://schemas.microsoft.com/office/powerpoint/2010/main" val="2914358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ltLang="en-US"/>
              <a:t>Weng-Keen Wong, Oregon State University ©2005</a:t>
            </a:r>
          </a:p>
        </p:txBody>
      </p:sp>
      <p:sp>
        <p:nvSpPr>
          <p:cNvPr id="14" name="Slide Number Placeholder 4"/>
          <p:cNvSpPr>
            <a:spLocks noGrp="1"/>
          </p:cNvSpPr>
          <p:nvPr>
            <p:ph type="sldNum" sz="quarter" idx="11"/>
          </p:nvPr>
        </p:nvSpPr>
        <p:spPr/>
        <p:txBody>
          <a:bodyPr/>
          <a:lstStyle/>
          <a:p>
            <a:fld id="{D99FEC4C-8359-44F9-9D59-E23CE417641A}" type="slidenum">
              <a:rPr lang="en-US" altLang="en-US"/>
              <a:pPr/>
              <a:t>10</a:t>
            </a:fld>
            <a:endParaRPr lang="en-US" altLang="en-US"/>
          </a:p>
        </p:txBody>
      </p:sp>
      <p:sp>
        <p:nvSpPr>
          <p:cNvPr id="873474" name="Rectangle 2"/>
          <p:cNvSpPr>
            <a:spLocks noGrp="1" noChangeArrowheads="1"/>
          </p:cNvSpPr>
          <p:nvPr>
            <p:ph type="title"/>
          </p:nvPr>
        </p:nvSpPr>
        <p:spPr/>
        <p:txBody>
          <a:bodyPr/>
          <a:lstStyle/>
          <a:p>
            <a:r>
              <a:rPr lang="en-US" altLang="en-US" dirty="0">
                <a:latin typeface="Agency FB" panose="020B0503020202020204" pitchFamily="34" charset="0"/>
              </a:rPr>
              <a:t>Inference</a:t>
            </a:r>
          </a:p>
        </p:txBody>
      </p:sp>
      <p:sp>
        <p:nvSpPr>
          <p:cNvPr id="873475" name="Rectangle 3"/>
          <p:cNvSpPr>
            <a:spLocks noGrp="1" noChangeArrowheads="1"/>
          </p:cNvSpPr>
          <p:nvPr>
            <p:ph type="body" idx="1"/>
          </p:nvPr>
        </p:nvSpPr>
        <p:spPr>
          <a:xfrm>
            <a:off x="2057400" y="3429000"/>
            <a:ext cx="8305800" cy="2667000"/>
          </a:xfrm>
        </p:spPr>
        <p:txBody>
          <a:bodyPr>
            <a:normAutofit/>
          </a:bodyPr>
          <a:lstStyle/>
          <a:p>
            <a:pPr marL="350838" indent="-350838">
              <a:lnSpc>
                <a:spcPct val="90000"/>
              </a:lnSpc>
            </a:pPr>
            <a:r>
              <a:rPr lang="en-US" altLang="en-US" dirty="0">
                <a:latin typeface="Corbel" panose="020B0503020204020204" pitchFamily="34" charset="0"/>
              </a:rPr>
              <a:t>An example of a query would be:</a:t>
            </a:r>
          </a:p>
          <a:p>
            <a:pPr marL="350838" indent="-350838">
              <a:lnSpc>
                <a:spcPct val="90000"/>
              </a:lnSpc>
              <a:buNone/>
            </a:pPr>
            <a:r>
              <a:rPr lang="en-US" altLang="en-US" dirty="0">
                <a:latin typeface="Corbel" panose="020B0503020204020204" pitchFamily="34" charset="0"/>
              </a:rPr>
              <a:t>	P( </a:t>
            </a:r>
            <a:r>
              <a:rPr lang="en-US" altLang="en-US" i="1" dirty="0" err="1">
                <a:latin typeface="Corbel" panose="020B0503020204020204" pitchFamily="34" charset="0"/>
              </a:rPr>
              <a:t>HasAnthrax</a:t>
            </a:r>
            <a:r>
              <a:rPr lang="en-US" altLang="en-US" dirty="0">
                <a:latin typeface="Corbel" panose="020B0503020204020204" pitchFamily="34" charset="0"/>
              </a:rPr>
              <a:t>| </a:t>
            </a:r>
            <a:r>
              <a:rPr lang="en-US" altLang="en-US" i="1" dirty="0" err="1">
                <a:latin typeface="Corbel" panose="020B0503020204020204" pitchFamily="34" charset="0"/>
              </a:rPr>
              <a:t>HasFever</a:t>
            </a:r>
            <a:r>
              <a:rPr lang="en-US" altLang="en-US" i="1" dirty="0">
                <a:latin typeface="Corbel" panose="020B0503020204020204" pitchFamily="34" charset="0"/>
              </a:rPr>
              <a:t> </a:t>
            </a:r>
            <a:r>
              <a:rPr lang="en-US" altLang="en-US" dirty="0">
                <a:latin typeface="Corbel" panose="020B0503020204020204" pitchFamily="34" charset="0"/>
              </a:rPr>
              <a:t>and </a:t>
            </a:r>
            <a:r>
              <a:rPr lang="en-US" altLang="en-US" i="1" dirty="0" err="1">
                <a:latin typeface="Corbel" panose="020B0503020204020204" pitchFamily="34" charset="0"/>
              </a:rPr>
              <a:t>HasCough</a:t>
            </a:r>
            <a:r>
              <a:rPr lang="en-US" altLang="en-US" dirty="0">
                <a:latin typeface="Corbel" panose="020B0503020204020204" pitchFamily="34" charset="0"/>
              </a:rPr>
              <a:t>)</a:t>
            </a:r>
          </a:p>
          <a:p>
            <a:pPr marL="350838" indent="-350838">
              <a:lnSpc>
                <a:spcPct val="90000"/>
              </a:lnSpc>
            </a:pPr>
            <a:r>
              <a:rPr lang="en-US" altLang="en-US" dirty="0">
                <a:latin typeface="Corbel" panose="020B0503020204020204" pitchFamily="34" charset="0"/>
              </a:rPr>
              <a:t>Note:  Even though </a:t>
            </a:r>
            <a:r>
              <a:rPr lang="en-US" altLang="en-US" i="1" dirty="0" err="1">
                <a:latin typeface="Corbel" panose="020B0503020204020204" pitchFamily="34" charset="0"/>
              </a:rPr>
              <a:t>HasDifficultyBreathing</a:t>
            </a:r>
            <a:r>
              <a:rPr lang="en-US" altLang="en-US" dirty="0">
                <a:latin typeface="Corbel" panose="020B0503020204020204" pitchFamily="34" charset="0"/>
              </a:rPr>
              <a:t> and </a:t>
            </a:r>
            <a:r>
              <a:rPr lang="en-US" altLang="en-US" i="1" dirty="0" err="1">
                <a:latin typeface="Corbel" panose="020B0503020204020204" pitchFamily="34" charset="0"/>
              </a:rPr>
              <a:t>HasWideMediastinum</a:t>
            </a:r>
            <a:r>
              <a:rPr lang="en-US" altLang="en-US" dirty="0">
                <a:latin typeface="Corbel" panose="020B0503020204020204" pitchFamily="34" charset="0"/>
              </a:rPr>
              <a:t> are in the Bayesian network, they are not given values in the query (</a:t>
            </a:r>
            <a:r>
              <a:rPr lang="en-US" altLang="en-US" dirty="0" err="1">
                <a:latin typeface="Corbel" panose="020B0503020204020204" pitchFamily="34" charset="0"/>
              </a:rPr>
              <a:t>ie</a:t>
            </a:r>
            <a:r>
              <a:rPr lang="en-US" altLang="en-US" dirty="0">
                <a:latin typeface="Corbel" panose="020B0503020204020204" pitchFamily="34" charset="0"/>
              </a:rPr>
              <a:t>. they do not appear either as query variables or evidence variables)</a:t>
            </a:r>
          </a:p>
          <a:p>
            <a:pPr marL="350838" indent="-350838">
              <a:lnSpc>
                <a:spcPct val="90000"/>
              </a:lnSpc>
            </a:pPr>
            <a:r>
              <a:rPr lang="en-US" altLang="en-US" dirty="0">
                <a:latin typeface="Corbel" panose="020B0503020204020204" pitchFamily="34" charset="0"/>
              </a:rPr>
              <a:t>They are treated as unobserved variables</a:t>
            </a:r>
          </a:p>
        </p:txBody>
      </p:sp>
      <p:sp>
        <p:nvSpPr>
          <p:cNvPr id="873481" name="Oval 9"/>
          <p:cNvSpPr>
            <a:spLocks noChangeArrowheads="1"/>
          </p:cNvSpPr>
          <p:nvPr/>
        </p:nvSpPr>
        <p:spPr bwMode="auto">
          <a:xfrm>
            <a:off x="5105400" y="1371600"/>
            <a:ext cx="16002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HasAnthrax</a:t>
            </a:r>
          </a:p>
        </p:txBody>
      </p:sp>
      <p:sp>
        <p:nvSpPr>
          <p:cNvPr id="873482" name="Oval 10"/>
          <p:cNvSpPr>
            <a:spLocks noChangeArrowheads="1"/>
          </p:cNvSpPr>
          <p:nvPr/>
        </p:nvSpPr>
        <p:spPr bwMode="auto">
          <a:xfrm>
            <a:off x="2209800" y="2590800"/>
            <a:ext cx="11430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HasCough</a:t>
            </a:r>
          </a:p>
        </p:txBody>
      </p:sp>
      <p:sp>
        <p:nvSpPr>
          <p:cNvPr id="873483" name="Oval 11"/>
          <p:cNvSpPr>
            <a:spLocks noChangeArrowheads="1"/>
          </p:cNvSpPr>
          <p:nvPr/>
        </p:nvSpPr>
        <p:spPr bwMode="auto">
          <a:xfrm>
            <a:off x="3505200" y="2590800"/>
            <a:ext cx="11430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HasFever</a:t>
            </a:r>
          </a:p>
        </p:txBody>
      </p:sp>
      <p:sp>
        <p:nvSpPr>
          <p:cNvPr id="873484" name="Oval 12"/>
          <p:cNvSpPr>
            <a:spLocks noChangeArrowheads="1"/>
          </p:cNvSpPr>
          <p:nvPr/>
        </p:nvSpPr>
        <p:spPr bwMode="auto">
          <a:xfrm>
            <a:off x="4800600" y="2590800"/>
            <a:ext cx="24384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HasDifficultyBreathing</a:t>
            </a:r>
          </a:p>
        </p:txBody>
      </p:sp>
      <p:sp>
        <p:nvSpPr>
          <p:cNvPr id="873485" name="Oval 13"/>
          <p:cNvSpPr>
            <a:spLocks noChangeArrowheads="1"/>
          </p:cNvSpPr>
          <p:nvPr/>
        </p:nvSpPr>
        <p:spPr bwMode="auto">
          <a:xfrm>
            <a:off x="7391400" y="2590800"/>
            <a:ext cx="28194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HasWideMediastinum</a:t>
            </a:r>
          </a:p>
        </p:txBody>
      </p:sp>
      <p:cxnSp>
        <p:nvCxnSpPr>
          <p:cNvPr id="873486" name="AutoShape 14"/>
          <p:cNvCxnSpPr>
            <a:cxnSpLocks noChangeShapeType="1"/>
            <a:stCxn id="873481" idx="4"/>
            <a:endCxn id="873482" idx="0"/>
          </p:cNvCxnSpPr>
          <p:nvPr/>
        </p:nvCxnSpPr>
        <p:spPr bwMode="auto">
          <a:xfrm flipH="1">
            <a:off x="2781300" y="1828800"/>
            <a:ext cx="31242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3487" name="AutoShape 15"/>
          <p:cNvCxnSpPr>
            <a:cxnSpLocks noChangeShapeType="1"/>
            <a:stCxn id="873481" idx="4"/>
            <a:endCxn id="873483" idx="0"/>
          </p:cNvCxnSpPr>
          <p:nvPr/>
        </p:nvCxnSpPr>
        <p:spPr bwMode="auto">
          <a:xfrm flipH="1">
            <a:off x="4076700" y="1828800"/>
            <a:ext cx="18288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3488" name="AutoShape 16"/>
          <p:cNvCxnSpPr>
            <a:cxnSpLocks noChangeShapeType="1"/>
            <a:stCxn id="873481" idx="4"/>
            <a:endCxn id="873484" idx="0"/>
          </p:cNvCxnSpPr>
          <p:nvPr/>
        </p:nvCxnSpPr>
        <p:spPr bwMode="auto">
          <a:xfrm>
            <a:off x="5905500" y="1828800"/>
            <a:ext cx="1143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3489" name="AutoShape 17"/>
          <p:cNvCxnSpPr>
            <a:cxnSpLocks noChangeShapeType="1"/>
            <a:stCxn id="873481" idx="4"/>
            <a:endCxn id="873485" idx="0"/>
          </p:cNvCxnSpPr>
          <p:nvPr/>
        </p:nvCxnSpPr>
        <p:spPr bwMode="auto">
          <a:xfrm>
            <a:off x="5905500" y="1828800"/>
            <a:ext cx="28956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03399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ltLang="en-US"/>
              <a:t>Weng-Keen Wong, Oregon State University ©2005</a:t>
            </a:r>
          </a:p>
        </p:txBody>
      </p:sp>
      <p:sp>
        <p:nvSpPr>
          <p:cNvPr id="5" name="Slide Number Placeholder 4"/>
          <p:cNvSpPr>
            <a:spLocks noGrp="1"/>
          </p:cNvSpPr>
          <p:nvPr>
            <p:ph type="sldNum" sz="quarter" idx="11"/>
          </p:nvPr>
        </p:nvSpPr>
        <p:spPr/>
        <p:txBody>
          <a:bodyPr/>
          <a:lstStyle/>
          <a:p>
            <a:fld id="{92950A59-711A-42B0-A8AB-C3A5C326EC40}" type="slidenum">
              <a:rPr lang="en-US" altLang="en-US"/>
              <a:pPr/>
              <a:t>11</a:t>
            </a:fld>
            <a:endParaRPr lang="en-US" altLang="en-US"/>
          </a:p>
        </p:txBody>
      </p:sp>
      <p:sp>
        <p:nvSpPr>
          <p:cNvPr id="874498" name="Rectangle 2"/>
          <p:cNvSpPr>
            <a:spLocks noGrp="1" noChangeArrowheads="1"/>
          </p:cNvSpPr>
          <p:nvPr>
            <p:ph type="title"/>
          </p:nvPr>
        </p:nvSpPr>
        <p:spPr/>
        <p:txBody>
          <a:bodyPr/>
          <a:lstStyle/>
          <a:p>
            <a:r>
              <a:rPr lang="en-US" altLang="en-US" dirty="0">
                <a:latin typeface="Agency FB" panose="020B0503020202020204" pitchFamily="34" charset="0"/>
              </a:rPr>
              <a:t>The Bad News</a:t>
            </a:r>
          </a:p>
        </p:txBody>
      </p:sp>
      <p:sp>
        <p:nvSpPr>
          <p:cNvPr id="874499" name="Rectangle 3"/>
          <p:cNvSpPr>
            <a:spLocks noGrp="1" noChangeArrowheads="1"/>
          </p:cNvSpPr>
          <p:nvPr>
            <p:ph type="body" idx="1"/>
          </p:nvPr>
        </p:nvSpPr>
        <p:spPr/>
        <p:txBody>
          <a:bodyPr/>
          <a:lstStyle/>
          <a:p>
            <a:r>
              <a:rPr lang="en-US" altLang="en-US" dirty="0">
                <a:latin typeface="Corbel" panose="020B0503020204020204" pitchFamily="34" charset="0"/>
              </a:rPr>
              <a:t>Exact inference is feasible in small to medium-sized networks</a:t>
            </a:r>
          </a:p>
          <a:p>
            <a:r>
              <a:rPr lang="en-US" altLang="en-US" dirty="0">
                <a:latin typeface="Corbel" panose="020B0503020204020204" pitchFamily="34" charset="0"/>
              </a:rPr>
              <a:t>Exact inference in large networks takes a very long time</a:t>
            </a:r>
          </a:p>
          <a:p>
            <a:r>
              <a:rPr lang="en-US" altLang="en-US" dirty="0">
                <a:latin typeface="Corbel" panose="020B0503020204020204" pitchFamily="34" charset="0"/>
              </a:rPr>
              <a:t>We resort to approximate inference techniques which are much faster and give pretty good results</a:t>
            </a:r>
          </a:p>
        </p:txBody>
      </p:sp>
    </p:spTree>
    <p:extLst>
      <p:ext uri="{BB962C8B-B14F-4D97-AF65-F5344CB8AC3E}">
        <p14:creationId xmlns:p14="http://schemas.microsoft.com/office/powerpoint/2010/main" val="331127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a:xfrm>
            <a:off x="1981200" y="190500"/>
            <a:ext cx="8229600" cy="914400"/>
          </a:xfrm>
        </p:spPr>
        <p:txBody>
          <a:bodyPr/>
          <a:lstStyle/>
          <a:p>
            <a:r>
              <a:rPr lang="en-US" altLang="en-US" dirty="0">
                <a:latin typeface="Agency FB" panose="020B0503020202020204" pitchFamily="34" charset="0"/>
              </a:rPr>
              <a:t>Person Model (Initial Prototype)</a:t>
            </a:r>
          </a:p>
        </p:txBody>
      </p:sp>
      <p:sp>
        <p:nvSpPr>
          <p:cNvPr id="841731" name="AutoShape 3"/>
          <p:cNvSpPr>
            <a:spLocks noChangeArrowheads="1"/>
          </p:cNvSpPr>
          <p:nvPr/>
        </p:nvSpPr>
        <p:spPr bwMode="auto">
          <a:xfrm>
            <a:off x="5334001" y="990600"/>
            <a:ext cx="1293813" cy="457200"/>
          </a:xfrm>
          <a:prstGeom prst="flowChartConnector">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bg1"/>
                </a:solidFill>
                <a:latin typeface="Arial" panose="020B0604020202020204" pitchFamily="34" charset="0"/>
              </a:rPr>
              <a:t>Anthrax Release</a:t>
            </a:r>
          </a:p>
        </p:txBody>
      </p:sp>
      <p:sp>
        <p:nvSpPr>
          <p:cNvPr id="841732" name="AutoShape 4"/>
          <p:cNvSpPr>
            <a:spLocks noChangeArrowheads="1"/>
          </p:cNvSpPr>
          <p:nvPr/>
        </p:nvSpPr>
        <p:spPr bwMode="auto">
          <a:xfrm>
            <a:off x="6248401" y="1676400"/>
            <a:ext cx="1293813" cy="457200"/>
          </a:xfrm>
          <a:prstGeom prst="flowChartConnector">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bg1"/>
                </a:solidFill>
                <a:latin typeface="Arial" panose="020B0604020202020204" pitchFamily="34" charset="0"/>
              </a:rPr>
              <a:t>Location of Release</a:t>
            </a:r>
          </a:p>
        </p:txBody>
      </p:sp>
      <p:sp>
        <p:nvSpPr>
          <p:cNvPr id="841733" name="AutoShape 5"/>
          <p:cNvSpPr>
            <a:spLocks noChangeArrowheads="1"/>
          </p:cNvSpPr>
          <p:nvPr/>
        </p:nvSpPr>
        <p:spPr bwMode="auto">
          <a:xfrm>
            <a:off x="4572001" y="1676400"/>
            <a:ext cx="1293813" cy="457200"/>
          </a:xfrm>
          <a:prstGeom prst="flowChartConnector">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solidFill>
                  <a:schemeClr val="bg1"/>
                </a:solidFill>
                <a:latin typeface="Arial" panose="020B0604020202020204" pitchFamily="34" charset="0"/>
              </a:rPr>
              <a:t>Time Of Release</a:t>
            </a:r>
          </a:p>
        </p:txBody>
      </p:sp>
      <p:sp>
        <p:nvSpPr>
          <p:cNvPr id="841734" name="AutoShape 6"/>
          <p:cNvSpPr>
            <a:spLocks noChangeArrowheads="1"/>
          </p:cNvSpPr>
          <p:nvPr/>
        </p:nvSpPr>
        <p:spPr bwMode="auto">
          <a:xfrm>
            <a:off x="5943601" y="3733800"/>
            <a:ext cx="1141413" cy="3810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Anthrax Infection</a:t>
            </a:r>
          </a:p>
        </p:txBody>
      </p:sp>
      <p:sp>
        <p:nvSpPr>
          <p:cNvPr id="841735" name="AutoShape 7"/>
          <p:cNvSpPr>
            <a:spLocks noChangeArrowheads="1"/>
          </p:cNvSpPr>
          <p:nvPr/>
        </p:nvSpPr>
        <p:spPr bwMode="auto">
          <a:xfrm>
            <a:off x="7467601" y="3429000"/>
            <a:ext cx="1141413" cy="3810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Home Zip</a:t>
            </a:r>
          </a:p>
        </p:txBody>
      </p:sp>
      <p:sp>
        <p:nvSpPr>
          <p:cNvPr id="841736" name="AutoShape 8"/>
          <p:cNvSpPr>
            <a:spLocks noChangeArrowheads="1"/>
          </p:cNvSpPr>
          <p:nvPr/>
        </p:nvSpPr>
        <p:spPr bwMode="auto">
          <a:xfrm>
            <a:off x="6781801" y="4267200"/>
            <a:ext cx="1141413"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 </a:t>
            </a:r>
          </a:p>
          <a:p>
            <a:pPr algn="ctr"/>
            <a:r>
              <a:rPr lang="en-US" altLang="en-US" sz="1000">
                <a:latin typeface="Arial" panose="020B0604020202020204" pitchFamily="34" charset="0"/>
              </a:rPr>
              <a:t>from Anthrax</a:t>
            </a:r>
          </a:p>
        </p:txBody>
      </p:sp>
      <p:sp>
        <p:nvSpPr>
          <p:cNvPr id="841737" name="AutoShape 9"/>
          <p:cNvSpPr>
            <a:spLocks noChangeArrowheads="1"/>
          </p:cNvSpPr>
          <p:nvPr/>
        </p:nvSpPr>
        <p:spPr bwMode="auto">
          <a:xfrm>
            <a:off x="8915400" y="3657600"/>
            <a:ext cx="990600"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Other ED</a:t>
            </a:r>
          </a:p>
          <a:p>
            <a:pPr algn="ctr"/>
            <a:r>
              <a:rPr lang="en-US" altLang="en-US" sz="1000">
                <a:latin typeface="Arial" panose="020B0604020202020204" pitchFamily="34" charset="0"/>
              </a:rPr>
              <a:t> Disease</a:t>
            </a:r>
          </a:p>
        </p:txBody>
      </p:sp>
      <p:sp>
        <p:nvSpPr>
          <p:cNvPr id="841738" name="AutoShape 10"/>
          <p:cNvSpPr>
            <a:spLocks noChangeArrowheads="1"/>
          </p:cNvSpPr>
          <p:nvPr/>
        </p:nvSpPr>
        <p:spPr bwMode="auto">
          <a:xfrm>
            <a:off x="9448801" y="3124200"/>
            <a:ext cx="912813" cy="3048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Gender</a:t>
            </a:r>
          </a:p>
        </p:txBody>
      </p:sp>
      <p:sp>
        <p:nvSpPr>
          <p:cNvPr id="841739" name="AutoShape 11"/>
          <p:cNvSpPr>
            <a:spLocks noChangeArrowheads="1"/>
          </p:cNvSpPr>
          <p:nvPr/>
        </p:nvSpPr>
        <p:spPr bwMode="auto">
          <a:xfrm>
            <a:off x="8382000" y="3124200"/>
            <a:ext cx="914400" cy="3048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Age Decile</a:t>
            </a:r>
          </a:p>
        </p:txBody>
      </p:sp>
      <p:sp>
        <p:nvSpPr>
          <p:cNvPr id="841740" name="AutoShape 12"/>
          <p:cNvSpPr>
            <a:spLocks noChangeArrowheads="1"/>
          </p:cNvSpPr>
          <p:nvPr/>
        </p:nvSpPr>
        <p:spPr bwMode="auto">
          <a:xfrm>
            <a:off x="8001000" y="4267200"/>
            <a:ext cx="1143000"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 CC</a:t>
            </a:r>
          </a:p>
          <a:p>
            <a:pPr algn="ctr"/>
            <a:r>
              <a:rPr lang="en-US" altLang="en-US" sz="1000">
                <a:latin typeface="Arial" panose="020B0604020202020204" pitchFamily="34" charset="0"/>
              </a:rPr>
              <a:t>From Other</a:t>
            </a:r>
          </a:p>
        </p:txBody>
      </p:sp>
      <p:sp>
        <p:nvSpPr>
          <p:cNvPr id="841741" name="AutoShape 13"/>
          <p:cNvSpPr>
            <a:spLocks noChangeArrowheads="1"/>
          </p:cNvSpPr>
          <p:nvPr/>
        </p:nvSpPr>
        <p:spPr bwMode="auto">
          <a:xfrm>
            <a:off x="7467601" y="4876800"/>
            <a:ext cx="1141413" cy="3810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a:t>
            </a:r>
          </a:p>
          <a:p>
            <a:pPr algn="ctr"/>
            <a:r>
              <a:rPr lang="en-US" altLang="en-US" sz="1000">
                <a:latin typeface="Arial" panose="020B0604020202020204" pitchFamily="34" charset="0"/>
              </a:rPr>
              <a:t>CC</a:t>
            </a:r>
          </a:p>
        </p:txBody>
      </p:sp>
      <p:sp>
        <p:nvSpPr>
          <p:cNvPr id="841742" name="AutoShape 14"/>
          <p:cNvSpPr>
            <a:spLocks noChangeArrowheads="1"/>
          </p:cNvSpPr>
          <p:nvPr/>
        </p:nvSpPr>
        <p:spPr bwMode="auto">
          <a:xfrm>
            <a:off x="7391401" y="5562600"/>
            <a:ext cx="1293813" cy="4572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 CC</a:t>
            </a:r>
          </a:p>
          <a:p>
            <a:pPr algn="ctr"/>
            <a:r>
              <a:rPr lang="en-US" altLang="en-US" sz="1000">
                <a:latin typeface="Arial" panose="020B0604020202020204" pitchFamily="34" charset="0"/>
              </a:rPr>
              <a:t>When Admitted</a:t>
            </a:r>
          </a:p>
        </p:txBody>
      </p:sp>
      <p:sp>
        <p:nvSpPr>
          <p:cNvPr id="841743" name="AutoShape 15"/>
          <p:cNvSpPr>
            <a:spLocks noChangeArrowheads="1"/>
          </p:cNvSpPr>
          <p:nvPr/>
        </p:nvSpPr>
        <p:spPr bwMode="auto">
          <a:xfrm>
            <a:off x="6477001" y="5181600"/>
            <a:ext cx="989013"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ED Admit</a:t>
            </a:r>
          </a:p>
          <a:p>
            <a:pPr algn="ctr"/>
            <a:r>
              <a:rPr lang="en-US" altLang="en-US" sz="1000">
                <a:latin typeface="Arial" panose="020B0604020202020204" pitchFamily="34" charset="0"/>
              </a:rPr>
              <a:t>from Anthrax</a:t>
            </a:r>
          </a:p>
        </p:txBody>
      </p:sp>
      <p:sp>
        <p:nvSpPr>
          <p:cNvPr id="841744" name="AutoShape 16"/>
          <p:cNvSpPr>
            <a:spLocks noChangeArrowheads="1"/>
          </p:cNvSpPr>
          <p:nvPr/>
        </p:nvSpPr>
        <p:spPr bwMode="auto">
          <a:xfrm>
            <a:off x="8610600" y="5181600"/>
            <a:ext cx="990600" cy="3810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ED Admit </a:t>
            </a:r>
          </a:p>
          <a:p>
            <a:pPr algn="ctr"/>
            <a:r>
              <a:rPr lang="en-US" altLang="en-US" sz="1000">
                <a:latin typeface="Arial" panose="020B0604020202020204" pitchFamily="34" charset="0"/>
              </a:rPr>
              <a:t>from Other</a:t>
            </a:r>
          </a:p>
        </p:txBody>
      </p:sp>
      <p:sp>
        <p:nvSpPr>
          <p:cNvPr id="841745" name="AutoShape 17"/>
          <p:cNvSpPr>
            <a:spLocks noChangeArrowheads="1"/>
          </p:cNvSpPr>
          <p:nvPr/>
        </p:nvSpPr>
        <p:spPr bwMode="auto">
          <a:xfrm>
            <a:off x="7467600" y="6332538"/>
            <a:ext cx="1176338" cy="296862"/>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ED Admission</a:t>
            </a:r>
          </a:p>
        </p:txBody>
      </p:sp>
      <p:cxnSp>
        <p:nvCxnSpPr>
          <p:cNvPr id="841746" name="AutoShape 18"/>
          <p:cNvCxnSpPr>
            <a:cxnSpLocks noChangeShapeType="1"/>
            <a:stCxn id="841732" idx="4"/>
            <a:endCxn id="841734" idx="0"/>
          </p:cNvCxnSpPr>
          <p:nvPr/>
        </p:nvCxnSpPr>
        <p:spPr bwMode="auto">
          <a:xfrm flipH="1">
            <a:off x="6515100" y="2133600"/>
            <a:ext cx="381000" cy="16002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47" name="AutoShape 19"/>
          <p:cNvCxnSpPr>
            <a:cxnSpLocks noChangeShapeType="1"/>
            <a:stCxn id="841733" idx="4"/>
            <a:endCxn id="841764" idx="0"/>
          </p:cNvCxnSpPr>
          <p:nvPr/>
        </p:nvCxnSpPr>
        <p:spPr bwMode="auto">
          <a:xfrm flipH="1">
            <a:off x="2324100" y="2133600"/>
            <a:ext cx="2895600" cy="16002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48" name="AutoShape 20"/>
          <p:cNvCxnSpPr>
            <a:cxnSpLocks noChangeShapeType="1"/>
            <a:stCxn id="841735" idx="3"/>
            <a:endCxn id="841734" idx="6"/>
          </p:cNvCxnSpPr>
          <p:nvPr/>
        </p:nvCxnSpPr>
        <p:spPr bwMode="auto">
          <a:xfrm flipH="1">
            <a:off x="7085014" y="3754438"/>
            <a:ext cx="549275" cy="1698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49" name="AutoShape 21"/>
          <p:cNvCxnSpPr>
            <a:cxnSpLocks noChangeShapeType="1"/>
            <a:stCxn id="841735" idx="5"/>
            <a:endCxn id="841737" idx="2"/>
          </p:cNvCxnSpPr>
          <p:nvPr/>
        </p:nvCxnSpPr>
        <p:spPr bwMode="auto">
          <a:xfrm>
            <a:off x="8442326" y="3754438"/>
            <a:ext cx="473075" cy="1317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0" name="AutoShape 22"/>
          <p:cNvCxnSpPr>
            <a:cxnSpLocks noChangeShapeType="1"/>
            <a:stCxn id="841739" idx="4"/>
            <a:endCxn id="841737" idx="1"/>
          </p:cNvCxnSpPr>
          <p:nvPr/>
        </p:nvCxnSpPr>
        <p:spPr bwMode="auto">
          <a:xfrm>
            <a:off x="8839201" y="3429001"/>
            <a:ext cx="220663" cy="2952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1" name="AutoShape 23"/>
          <p:cNvCxnSpPr>
            <a:cxnSpLocks noChangeShapeType="1"/>
            <a:stCxn id="841738" idx="4"/>
            <a:endCxn id="841737" idx="7"/>
          </p:cNvCxnSpPr>
          <p:nvPr/>
        </p:nvCxnSpPr>
        <p:spPr bwMode="auto">
          <a:xfrm flipH="1">
            <a:off x="9761538" y="3429001"/>
            <a:ext cx="144462" cy="2952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2" name="AutoShape 24"/>
          <p:cNvCxnSpPr>
            <a:cxnSpLocks noChangeShapeType="1"/>
            <a:stCxn id="841737" idx="4"/>
            <a:endCxn id="841744" idx="0"/>
          </p:cNvCxnSpPr>
          <p:nvPr/>
        </p:nvCxnSpPr>
        <p:spPr bwMode="auto">
          <a:xfrm flipH="1">
            <a:off x="9105900" y="4114800"/>
            <a:ext cx="304800" cy="1066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3" name="AutoShape 25"/>
          <p:cNvCxnSpPr>
            <a:cxnSpLocks noChangeShapeType="1"/>
            <a:stCxn id="841742" idx="4"/>
            <a:endCxn id="841745" idx="0"/>
          </p:cNvCxnSpPr>
          <p:nvPr/>
        </p:nvCxnSpPr>
        <p:spPr bwMode="auto">
          <a:xfrm>
            <a:off x="8039101" y="6019800"/>
            <a:ext cx="17463" cy="312738"/>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4" name="AutoShape 26"/>
          <p:cNvCxnSpPr>
            <a:cxnSpLocks noChangeShapeType="1"/>
            <a:stCxn id="841741" idx="4"/>
            <a:endCxn id="841742" idx="0"/>
          </p:cNvCxnSpPr>
          <p:nvPr/>
        </p:nvCxnSpPr>
        <p:spPr bwMode="auto">
          <a:xfrm>
            <a:off x="8039100" y="52578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5" name="AutoShape 27"/>
          <p:cNvCxnSpPr>
            <a:cxnSpLocks noChangeShapeType="1"/>
            <a:stCxn id="841736" idx="4"/>
            <a:endCxn id="841741" idx="1"/>
          </p:cNvCxnSpPr>
          <p:nvPr/>
        </p:nvCxnSpPr>
        <p:spPr bwMode="auto">
          <a:xfrm>
            <a:off x="7353300" y="4724401"/>
            <a:ext cx="280988" cy="2079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6" name="AutoShape 28"/>
          <p:cNvCxnSpPr>
            <a:cxnSpLocks noChangeShapeType="1"/>
            <a:stCxn id="841740" idx="4"/>
            <a:endCxn id="841741" idx="7"/>
          </p:cNvCxnSpPr>
          <p:nvPr/>
        </p:nvCxnSpPr>
        <p:spPr bwMode="auto">
          <a:xfrm flipH="1">
            <a:off x="8442326" y="4724401"/>
            <a:ext cx="130175" cy="2079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7" name="AutoShape 29"/>
          <p:cNvCxnSpPr>
            <a:cxnSpLocks noChangeShapeType="1"/>
            <a:stCxn id="841737" idx="3"/>
            <a:endCxn id="841740" idx="7"/>
          </p:cNvCxnSpPr>
          <p:nvPr/>
        </p:nvCxnSpPr>
        <p:spPr bwMode="auto">
          <a:xfrm flipH="1">
            <a:off x="8977313" y="4048125"/>
            <a:ext cx="82550" cy="2857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8" name="AutoShape 30"/>
          <p:cNvCxnSpPr>
            <a:cxnSpLocks noChangeShapeType="1"/>
            <a:stCxn id="841734" idx="4"/>
            <a:endCxn id="841743" idx="0"/>
          </p:cNvCxnSpPr>
          <p:nvPr/>
        </p:nvCxnSpPr>
        <p:spPr bwMode="auto">
          <a:xfrm>
            <a:off x="6515100" y="4114800"/>
            <a:ext cx="457200" cy="1066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59" name="AutoShape 31"/>
          <p:cNvCxnSpPr>
            <a:cxnSpLocks noChangeShapeType="1"/>
            <a:stCxn id="841743" idx="4"/>
            <a:endCxn id="841745" idx="1"/>
          </p:cNvCxnSpPr>
          <p:nvPr/>
        </p:nvCxnSpPr>
        <p:spPr bwMode="auto">
          <a:xfrm>
            <a:off x="6972300" y="5638800"/>
            <a:ext cx="668338" cy="7366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60" name="AutoShape 32"/>
          <p:cNvCxnSpPr>
            <a:cxnSpLocks noChangeShapeType="1"/>
            <a:stCxn id="841734" idx="5"/>
            <a:endCxn id="841736" idx="0"/>
          </p:cNvCxnSpPr>
          <p:nvPr/>
        </p:nvCxnSpPr>
        <p:spPr bwMode="auto">
          <a:xfrm>
            <a:off x="6918326" y="4059238"/>
            <a:ext cx="434975" cy="207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61" name="AutoShape 33"/>
          <p:cNvCxnSpPr>
            <a:cxnSpLocks noChangeShapeType="1"/>
            <a:stCxn id="841744" idx="4"/>
            <a:endCxn id="841745" idx="7"/>
          </p:cNvCxnSpPr>
          <p:nvPr/>
        </p:nvCxnSpPr>
        <p:spPr bwMode="auto">
          <a:xfrm flipH="1">
            <a:off x="8470900" y="5562600"/>
            <a:ext cx="635000" cy="812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62" name="AutoShape 34"/>
          <p:cNvCxnSpPr>
            <a:cxnSpLocks noChangeShapeType="1"/>
            <a:stCxn id="841731" idx="5"/>
            <a:endCxn id="841732" idx="0"/>
          </p:cNvCxnSpPr>
          <p:nvPr/>
        </p:nvCxnSpPr>
        <p:spPr bwMode="auto">
          <a:xfrm>
            <a:off x="6438900" y="1381126"/>
            <a:ext cx="457200" cy="2952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63" name="AutoShape 35"/>
          <p:cNvCxnSpPr>
            <a:cxnSpLocks noChangeShapeType="1"/>
            <a:stCxn id="841731" idx="3"/>
            <a:endCxn id="841733" idx="0"/>
          </p:cNvCxnSpPr>
          <p:nvPr/>
        </p:nvCxnSpPr>
        <p:spPr bwMode="auto">
          <a:xfrm flipH="1">
            <a:off x="5219701" y="1381126"/>
            <a:ext cx="303213" cy="2952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1764" name="AutoShape 36"/>
          <p:cNvSpPr>
            <a:spLocks noChangeArrowheads="1"/>
          </p:cNvSpPr>
          <p:nvPr/>
        </p:nvSpPr>
        <p:spPr bwMode="auto">
          <a:xfrm>
            <a:off x="1752601" y="3733800"/>
            <a:ext cx="1141413" cy="3810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Anthrax Infection</a:t>
            </a:r>
          </a:p>
        </p:txBody>
      </p:sp>
      <p:sp>
        <p:nvSpPr>
          <p:cNvPr id="841765" name="AutoShape 37"/>
          <p:cNvSpPr>
            <a:spLocks noChangeArrowheads="1"/>
          </p:cNvSpPr>
          <p:nvPr/>
        </p:nvSpPr>
        <p:spPr bwMode="auto">
          <a:xfrm>
            <a:off x="3276601" y="3429000"/>
            <a:ext cx="1141413" cy="3810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Home Zip</a:t>
            </a:r>
          </a:p>
        </p:txBody>
      </p:sp>
      <p:sp>
        <p:nvSpPr>
          <p:cNvPr id="841766" name="AutoShape 38"/>
          <p:cNvSpPr>
            <a:spLocks noChangeArrowheads="1"/>
          </p:cNvSpPr>
          <p:nvPr/>
        </p:nvSpPr>
        <p:spPr bwMode="auto">
          <a:xfrm>
            <a:off x="2590801" y="4267200"/>
            <a:ext cx="1141413"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 </a:t>
            </a:r>
          </a:p>
          <a:p>
            <a:pPr algn="ctr"/>
            <a:r>
              <a:rPr lang="en-US" altLang="en-US" sz="1000">
                <a:latin typeface="Arial" panose="020B0604020202020204" pitchFamily="34" charset="0"/>
              </a:rPr>
              <a:t>from Anthrax</a:t>
            </a:r>
          </a:p>
        </p:txBody>
      </p:sp>
      <p:sp>
        <p:nvSpPr>
          <p:cNvPr id="841767" name="AutoShape 39"/>
          <p:cNvSpPr>
            <a:spLocks noChangeArrowheads="1"/>
          </p:cNvSpPr>
          <p:nvPr/>
        </p:nvSpPr>
        <p:spPr bwMode="auto">
          <a:xfrm>
            <a:off x="4724400" y="3657600"/>
            <a:ext cx="990600"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Other ED</a:t>
            </a:r>
          </a:p>
          <a:p>
            <a:pPr algn="ctr"/>
            <a:r>
              <a:rPr lang="en-US" altLang="en-US" sz="1000">
                <a:latin typeface="Arial" panose="020B0604020202020204" pitchFamily="34" charset="0"/>
              </a:rPr>
              <a:t> Disease</a:t>
            </a:r>
          </a:p>
        </p:txBody>
      </p:sp>
      <p:sp>
        <p:nvSpPr>
          <p:cNvPr id="841768" name="AutoShape 40"/>
          <p:cNvSpPr>
            <a:spLocks noChangeArrowheads="1"/>
          </p:cNvSpPr>
          <p:nvPr/>
        </p:nvSpPr>
        <p:spPr bwMode="auto">
          <a:xfrm>
            <a:off x="5029200" y="2971800"/>
            <a:ext cx="838200" cy="3048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Gender</a:t>
            </a:r>
          </a:p>
        </p:txBody>
      </p:sp>
      <p:sp>
        <p:nvSpPr>
          <p:cNvPr id="841769" name="AutoShape 41"/>
          <p:cNvSpPr>
            <a:spLocks noChangeArrowheads="1"/>
          </p:cNvSpPr>
          <p:nvPr/>
        </p:nvSpPr>
        <p:spPr bwMode="auto">
          <a:xfrm>
            <a:off x="4191000" y="3124200"/>
            <a:ext cx="914400" cy="3810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Age Decile</a:t>
            </a:r>
          </a:p>
        </p:txBody>
      </p:sp>
      <p:sp>
        <p:nvSpPr>
          <p:cNvPr id="841770" name="AutoShape 42"/>
          <p:cNvSpPr>
            <a:spLocks noChangeArrowheads="1"/>
          </p:cNvSpPr>
          <p:nvPr/>
        </p:nvSpPr>
        <p:spPr bwMode="auto">
          <a:xfrm>
            <a:off x="3810000" y="4267200"/>
            <a:ext cx="1143000"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 CC</a:t>
            </a:r>
          </a:p>
          <a:p>
            <a:pPr algn="ctr"/>
            <a:r>
              <a:rPr lang="en-US" altLang="en-US" sz="1000">
                <a:latin typeface="Arial" panose="020B0604020202020204" pitchFamily="34" charset="0"/>
              </a:rPr>
              <a:t>From Other</a:t>
            </a:r>
          </a:p>
        </p:txBody>
      </p:sp>
      <p:sp>
        <p:nvSpPr>
          <p:cNvPr id="841771" name="AutoShape 43"/>
          <p:cNvSpPr>
            <a:spLocks noChangeArrowheads="1"/>
          </p:cNvSpPr>
          <p:nvPr/>
        </p:nvSpPr>
        <p:spPr bwMode="auto">
          <a:xfrm>
            <a:off x="3276601" y="4876800"/>
            <a:ext cx="1141413" cy="3810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a:t>
            </a:r>
          </a:p>
          <a:p>
            <a:pPr algn="ctr"/>
            <a:r>
              <a:rPr lang="en-US" altLang="en-US" sz="1000">
                <a:latin typeface="Arial" panose="020B0604020202020204" pitchFamily="34" charset="0"/>
              </a:rPr>
              <a:t>CC</a:t>
            </a:r>
          </a:p>
        </p:txBody>
      </p:sp>
      <p:sp>
        <p:nvSpPr>
          <p:cNvPr id="841772" name="AutoShape 44"/>
          <p:cNvSpPr>
            <a:spLocks noChangeArrowheads="1"/>
          </p:cNvSpPr>
          <p:nvPr/>
        </p:nvSpPr>
        <p:spPr bwMode="auto">
          <a:xfrm>
            <a:off x="3200401" y="5562600"/>
            <a:ext cx="1293813" cy="457200"/>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Respiratory CC</a:t>
            </a:r>
          </a:p>
          <a:p>
            <a:pPr algn="ctr"/>
            <a:r>
              <a:rPr lang="en-US" altLang="en-US" sz="1000">
                <a:latin typeface="Arial" panose="020B0604020202020204" pitchFamily="34" charset="0"/>
              </a:rPr>
              <a:t>When Admitted</a:t>
            </a:r>
          </a:p>
        </p:txBody>
      </p:sp>
      <p:sp>
        <p:nvSpPr>
          <p:cNvPr id="841773" name="AutoShape 45"/>
          <p:cNvSpPr>
            <a:spLocks noChangeArrowheads="1"/>
          </p:cNvSpPr>
          <p:nvPr/>
        </p:nvSpPr>
        <p:spPr bwMode="auto">
          <a:xfrm>
            <a:off x="2362201" y="5181600"/>
            <a:ext cx="989013" cy="4572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ED Admit</a:t>
            </a:r>
          </a:p>
          <a:p>
            <a:pPr algn="ctr"/>
            <a:r>
              <a:rPr lang="en-US" altLang="en-US" sz="1000">
                <a:latin typeface="Arial" panose="020B0604020202020204" pitchFamily="34" charset="0"/>
              </a:rPr>
              <a:t>from Anthrax</a:t>
            </a:r>
          </a:p>
        </p:txBody>
      </p:sp>
      <p:sp>
        <p:nvSpPr>
          <p:cNvPr id="841774" name="AutoShape 46"/>
          <p:cNvSpPr>
            <a:spLocks noChangeArrowheads="1"/>
          </p:cNvSpPr>
          <p:nvPr/>
        </p:nvSpPr>
        <p:spPr bwMode="auto">
          <a:xfrm>
            <a:off x="4419600" y="5181600"/>
            <a:ext cx="990600" cy="381000"/>
          </a:xfrm>
          <a:prstGeom prst="flowChartConnector">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ED Admit </a:t>
            </a:r>
          </a:p>
          <a:p>
            <a:pPr algn="ctr"/>
            <a:r>
              <a:rPr lang="en-US" altLang="en-US" sz="1000">
                <a:latin typeface="Arial" panose="020B0604020202020204" pitchFamily="34" charset="0"/>
              </a:rPr>
              <a:t>from Other</a:t>
            </a:r>
          </a:p>
        </p:txBody>
      </p:sp>
      <p:sp>
        <p:nvSpPr>
          <p:cNvPr id="841775" name="AutoShape 47"/>
          <p:cNvSpPr>
            <a:spLocks noChangeArrowheads="1"/>
          </p:cNvSpPr>
          <p:nvPr/>
        </p:nvSpPr>
        <p:spPr bwMode="auto">
          <a:xfrm>
            <a:off x="3276600" y="6324601"/>
            <a:ext cx="1176338" cy="296863"/>
          </a:xfrm>
          <a:prstGeom prst="flowChartConnector">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ED Admission</a:t>
            </a:r>
          </a:p>
        </p:txBody>
      </p:sp>
      <p:cxnSp>
        <p:nvCxnSpPr>
          <p:cNvPr id="841776" name="AutoShape 48"/>
          <p:cNvCxnSpPr>
            <a:cxnSpLocks noChangeShapeType="1"/>
            <a:stCxn id="841765" idx="3"/>
            <a:endCxn id="841764" idx="6"/>
          </p:cNvCxnSpPr>
          <p:nvPr/>
        </p:nvCxnSpPr>
        <p:spPr bwMode="auto">
          <a:xfrm flipH="1">
            <a:off x="2894014" y="3754438"/>
            <a:ext cx="549275" cy="1698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77" name="AutoShape 49"/>
          <p:cNvCxnSpPr>
            <a:cxnSpLocks noChangeShapeType="1"/>
            <a:stCxn id="841765" idx="5"/>
            <a:endCxn id="841767" idx="2"/>
          </p:cNvCxnSpPr>
          <p:nvPr/>
        </p:nvCxnSpPr>
        <p:spPr bwMode="auto">
          <a:xfrm>
            <a:off x="4251326" y="3754438"/>
            <a:ext cx="473075" cy="1317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78" name="AutoShape 50"/>
          <p:cNvCxnSpPr>
            <a:cxnSpLocks noChangeShapeType="1"/>
            <a:stCxn id="841769" idx="4"/>
            <a:endCxn id="841767" idx="1"/>
          </p:cNvCxnSpPr>
          <p:nvPr/>
        </p:nvCxnSpPr>
        <p:spPr bwMode="auto">
          <a:xfrm>
            <a:off x="4648201" y="3505201"/>
            <a:ext cx="220663" cy="2190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79" name="AutoShape 51"/>
          <p:cNvCxnSpPr>
            <a:cxnSpLocks noChangeShapeType="1"/>
            <a:stCxn id="841768" idx="4"/>
            <a:endCxn id="841767" idx="7"/>
          </p:cNvCxnSpPr>
          <p:nvPr/>
        </p:nvCxnSpPr>
        <p:spPr bwMode="auto">
          <a:xfrm>
            <a:off x="5448300" y="3276601"/>
            <a:ext cx="122238" cy="4476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0" name="AutoShape 52"/>
          <p:cNvCxnSpPr>
            <a:cxnSpLocks noChangeShapeType="1"/>
            <a:stCxn id="841767" idx="4"/>
            <a:endCxn id="841774" idx="0"/>
          </p:cNvCxnSpPr>
          <p:nvPr/>
        </p:nvCxnSpPr>
        <p:spPr bwMode="auto">
          <a:xfrm flipH="1">
            <a:off x="4914900" y="4114800"/>
            <a:ext cx="304800" cy="1066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1" name="AutoShape 53"/>
          <p:cNvCxnSpPr>
            <a:cxnSpLocks noChangeShapeType="1"/>
            <a:stCxn id="841772" idx="4"/>
            <a:endCxn id="841775" idx="0"/>
          </p:cNvCxnSpPr>
          <p:nvPr/>
        </p:nvCxnSpPr>
        <p:spPr bwMode="auto">
          <a:xfrm>
            <a:off x="3848101" y="6019800"/>
            <a:ext cx="17463" cy="304800"/>
          </a:xfrm>
          <a:prstGeom prst="straightConnector1">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2" name="AutoShape 54"/>
          <p:cNvCxnSpPr>
            <a:cxnSpLocks noChangeShapeType="1"/>
            <a:stCxn id="841771" idx="4"/>
            <a:endCxn id="841772" idx="0"/>
          </p:cNvCxnSpPr>
          <p:nvPr/>
        </p:nvCxnSpPr>
        <p:spPr bwMode="auto">
          <a:xfrm>
            <a:off x="3848100" y="52578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3" name="AutoShape 55"/>
          <p:cNvCxnSpPr>
            <a:cxnSpLocks noChangeShapeType="1"/>
            <a:stCxn id="841766" idx="4"/>
            <a:endCxn id="841771" idx="1"/>
          </p:cNvCxnSpPr>
          <p:nvPr/>
        </p:nvCxnSpPr>
        <p:spPr bwMode="auto">
          <a:xfrm>
            <a:off x="3162300" y="4724401"/>
            <a:ext cx="280988" cy="2079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4" name="AutoShape 56"/>
          <p:cNvCxnSpPr>
            <a:cxnSpLocks noChangeShapeType="1"/>
            <a:stCxn id="841770" idx="4"/>
            <a:endCxn id="841771" idx="7"/>
          </p:cNvCxnSpPr>
          <p:nvPr/>
        </p:nvCxnSpPr>
        <p:spPr bwMode="auto">
          <a:xfrm flipH="1">
            <a:off x="4251326" y="4724401"/>
            <a:ext cx="130175" cy="2079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5" name="AutoShape 57"/>
          <p:cNvCxnSpPr>
            <a:cxnSpLocks noChangeShapeType="1"/>
            <a:stCxn id="841767" idx="3"/>
            <a:endCxn id="841770" idx="7"/>
          </p:cNvCxnSpPr>
          <p:nvPr/>
        </p:nvCxnSpPr>
        <p:spPr bwMode="auto">
          <a:xfrm flipH="1">
            <a:off x="4786313" y="4048125"/>
            <a:ext cx="82550" cy="2857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6" name="AutoShape 58"/>
          <p:cNvCxnSpPr>
            <a:cxnSpLocks noChangeShapeType="1"/>
            <a:stCxn id="841764" idx="4"/>
            <a:endCxn id="841773" idx="0"/>
          </p:cNvCxnSpPr>
          <p:nvPr/>
        </p:nvCxnSpPr>
        <p:spPr bwMode="auto">
          <a:xfrm>
            <a:off x="2324100" y="4114800"/>
            <a:ext cx="533400" cy="1066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7" name="AutoShape 59"/>
          <p:cNvCxnSpPr>
            <a:cxnSpLocks noChangeShapeType="1"/>
            <a:stCxn id="841773" idx="4"/>
            <a:endCxn id="841775" idx="1"/>
          </p:cNvCxnSpPr>
          <p:nvPr/>
        </p:nvCxnSpPr>
        <p:spPr bwMode="auto">
          <a:xfrm>
            <a:off x="2857500" y="5638801"/>
            <a:ext cx="592138" cy="7286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8" name="AutoShape 60"/>
          <p:cNvCxnSpPr>
            <a:cxnSpLocks noChangeShapeType="1"/>
            <a:stCxn id="841764" idx="5"/>
            <a:endCxn id="841766" idx="0"/>
          </p:cNvCxnSpPr>
          <p:nvPr/>
        </p:nvCxnSpPr>
        <p:spPr bwMode="auto">
          <a:xfrm>
            <a:off x="2727326" y="4059238"/>
            <a:ext cx="434975" cy="207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89" name="AutoShape 61"/>
          <p:cNvCxnSpPr>
            <a:cxnSpLocks noChangeShapeType="1"/>
            <a:stCxn id="841774" idx="4"/>
            <a:endCxn id="841775" idx="7"/>
          </p:cNvCxnSpPr>
          <p:nvPr/>
        </p:nvCxnSpPr>
        <p:spPr bwMode="auto">
          <a:xfrm flipH="1">
            <a:off x="4279900" y="5562601"/>
            <a:ext cx="635000" cy="80486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90" name="AutoShape 62"/>
          <p:cNvCxnSpPr>
            <a:cxnSpLocks noChangeShapeType="1"/>
            <a:stCxn id="841732" idx="3"/>
            <a:endCxn id="841764" idx="0"/>
          </p:cNvCxnSpPr>
          <p:nvPr/>
        </p:nvCxnSpPr>
        <p:spPr bwMode="auto">
          <a:xfrm flipH="1">
            <a:off x="2324101" y="2066926"/>
            <a:ext cx="4113213" cy="16668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1791" name="AutoShape 63"/>
          <p:cNvCxnSpPr>
            <a:cxnSpLocks noChangeShapeType="1"/>
            <a:stCxn id="841733" idx="4"/>
          </p:cNvCxnSpPr>
          <p:nvPr/>
        </p:nvCxnSpPr>
        <p:spPr bwMode="auto">
          <a:xfrm>
            <a:off x="5219700" y="2133601"/>
            <a:ext cx="1257300" cy="15906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1792" name="Text Box 64"/>
          <p:cNvSpPr txBox="1">
            <a:spLocks noChangeArrowheads="1"/>
          </p:cNvSpPr>
          <p:nvPr/>
        </p:nvSpPr>
        <p:spPr bwMode="auto">
          <a:xfrm>
            <a:off x="1752600" y="2743201"/>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latin typeface="Arial" panose="020B0604020202020204" pitchFamily="34" charset="0"/>
              </a:rPr>
              <a:t>…</a:t>
            </a:r>
          </a:p>
        </p:txBody>
      </p:sp>
      <p:cxnSp>
        <p:nvCxnSpPr>
          <p:cNvPr id="841793" name="AutoShape 65"/>
          <p:cNvCxnSpPr>
            <a:cxnSpLocks noChangeShapeType="1"/>
            <a:stCxn id="841733" idx="4"/>
            <a:endCxn id="841792" idx="3"/>
          </p:cNvCxnSpPr>
          <p:nvPr/>
        </p:nvCxnSpPr>
        <p:spPr bwMode="auto">
          <a:xfrm flipH="1">
            <a:off x="2286000" y="2133600"/>
            <a:ext cx="2933700" cy="7937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1794" name="Text Box 66"/>
          <p:cNvSpPr txBox="1">
            <a:spLocks noChangeArrowheads="1"/>
          </p:cNvSpPr>
          <p:nvPr/>
        </p:nvSpPr>
        <p:spPr bwMode="auto">
          <a:xfrm>
            <a:off x="9448800" y="2438401"/>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latin typeface="Arial" panose="020B0604020202020204" pitchFamily="34" charset="0"/>
              </a:rPr>
              <a:t>…</a:t>
            </a:r>
          </a:p>
        </p:txBody>
      </p:sp>
      <p:cxnSp>
        <p:nvCxnSpPr>
          <p:cNvPr id="841795" name="AutoShape 67"/>
          <p:cNvCxnSpPr>
            <a:cxnSpLocks noChangeShapeType="1"/>
            <a:stCxn id="841732" idx="4"/>
            <a:endCxn id="841794" idx="1"/>
          </p:cNvCxnSpPr>
          <p:nvPr/>
        </p:nvCxnSpPr>
        <p:spPr bwMode="auto">
          <a:xfrm>
            <a:off x="6896100" y="2133600"/>
            <a:ext cx="2552700" cy="4889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1796" name="Text Box 68"/>
          <p:cNvSpPr txBox="1">
            <a:spLocks noChangeArrowheads="1"/>
          </p:cNvSpPr>
          <p:nvPr/>
        </p:nvSpPr>
        <p:spPr bwMode="auto">
          <a:xfrm>
            <a:off x="2438400" y="6324601"/>
            <a:ext cx="76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Yesterday</a:t>
            </a:r>
          </a:p>
        </p:txBody>
      </p:sp>
      <p:sp>
        <p:nvSpPr>
          <p:cNvPr id="841797" name="Text Box 69"/>
          <p:cNvSpPr txBox="1">
            <a:spLocks noChangeArrowheads="1"/>
          </p:cNvSpPr>
          <p:nvPr/>
        </p:nvSpPr>
        <p:spPr bwMode="auto">
          <a:xfrm>
            <a:off x="6858000" y="6324601"/>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never</a:t>
            </a:r>
          </a:p>
        </p:txBody>
      </p:sp>
      <p:sp>
        <p:nvSpPr>
          <p:cNvPr id="841798" name="Text Box 70"/>
          <p:cNvSpPr txBox="1">
            <a:spLocks noChangeArrowheads="1"/>
          </p:cNvSpPr>
          <p:nvPr/>
        </p:nvSpPr>
        <p:spPr bwMode="auto">
          <a:xfrm>
            <a:off x="3352800" y="5334001"/>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False</a:t>
            </a:r>
          </a:p>
        </p:txBody>
      </p:sp>
      <p:sp>
        <p:nvSpPr>
          <p:cNvPr id="841799" name="Text Box 71"/>
          <p:cNvSpPr txBox="1">
            <a:spLocks noChangeArrowheads="1"/>
          </p:cNvSpPr>
          <p:nvPr/>
        </p:nvSpPr>
        <p:spPr bwMode="auto">
          <a:xfrm>
            <a:off x="3505200" y="3810001"/>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15213</a:t>
            </a:r>
          </a:p>
        </p:txBody>
      </p:sp>
      <p:sp>
        <p:nvSpPr>
          <p:cNvPr id="841800" name="Text Box 72"/>
          <p:cNvSpPr txBox="1">
            <a:spLocks noChangeArrowheads="1"/>
          </p:cNvSpPr>
          <p:nvPr/>
        </p:nvSpPr>
        <p:spPr bwMode="auto">
          <a:xfrm>
            <a:off x="4343400" y="2895601"/>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20-30</a:t>
            </a:r>
          </a:p>
        </p:txBody>
      </p:sp>
      <p:sp>
        <p:nvSpPr>
          <p:cNvPr id="841801" name="Text Box 73"/>
          <p:cNvSpPr txBox="1">
            <a:spLocks noChangeArrowheads="1"/>
          </p:cNvSpPr>
          <p:nvPr/>
        </p:nvSpPr>
        <p:spPr bwMode="auto">
          <a:xfrm>
            <a:off x="5105400" y="2743201"/>
            <a:ext cx="60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Female</a:t>
            </a:r>
          </a:p>
        </p:txBody>
      </p:sp>
      <p:sp>
        <p:nvSpPr>
          <p:cNvPr id="841802" name="Text Box 74"/>
          <p:cNvSpPr txBox="1">
            <a:spLocks noChangeArrowheads="1"/>
          </p:cNvSpPr>
          <p:nvPr/>
        </p:nvSpPr>
        <p:spPr bwMode="auto">
          <a:xfrm>
            <a:off x="7391400" y="5257801"/>
            <a:ext cx="76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Unknown</a:t>
            </a:r>
          </a:p>
        </p:txBody>
      </p:sp>
      <p:sp>
        <p:nvSpPr>
          <p:cNvPr id="841803" name="Text Box 75"/>
          <p:cNvSpPr txBox="1">
            <a:spLocks noChangeArrowheads="1"/>
          </p:cNvSpPr>
          <p:nvPr/>
        </p:nvSpPr>
        <p:spPr bwMode="auto">
          <a:xfrm>
            <a:off x="7696200" y="3810001"/>
            <a:ext cx="76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15146</a:t>
            </a:r>
          </a:p>
        </p:txBody>
      </p:sp>
      <p:sp>
        <p:nvSpPr>
          <p:cNvPr id="841804" name="Text Box 76"/>
          <p:cNvSpPr txBox="1">
            <a:spLocks noChangeArrowheads="1"/>
          </p:cNvSpPr>
          <p:nvPr/>
        </p:nvSpPr>
        <p:spPr bwMode="auto">
          <a:xfrm>
            <a:off x="8610600" y="2895601"/>
            <a:ext cx="76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50-60</a:t>
            </a:r>
          </a:p>
        </p:txBody>
      </p:sp>
      <p:sp>
        <p:nvSpPr>
          <p:cNvPr id="841805" name="Text Box 77"/>
          <p:cNvSpPr txBox="1">
            <a:spLocks noChangeArrowheads="1"/>
          </p:cNvSpPr>
          <p:nvPr/>
        </p:nvSpPr>
        <p:spPr bwMode="auto">
          <a:xfrm>
            <a:off x="9601200" y="2895601"/>
            <a:ext cx="76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solidFill>
                  <a:srgbClr val="FF0000"/>
                </a:solidFill>
                <a:latin typeface="Arial" panose="020B0604020202020204" pitchFamily="34" charset="0"/>
              </a:rPr>
              <a:t>Male</a:t>
            </a:r>
          </a:p>
        </p:txBody>
      </p:sp>
    </p:spTree>
    <p:extLst>
      <p:ext uri="{BB962C8B-B14F-4D97-AF65-F5344CB8AC3E}">
        <p14:creationId xmlns:p14="http://schemas.microsoft.com/office/powerpoint/2010/main" val="293717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altLang="en-US" dirty="0" err="1"/>
              <a:t>Weng</a:t>
            </a:r>
            <a:r>
              <a:rPr lang="en-US" altLang="en-US" dirty="0"/>
              <a:t>-Keen Wong, Oregon State University ©2005</a:t>
            </a:r>
          </a:p>
        </p:txBody>
      </p:sp>
      <p:sp>
        <p:nvSpPr>
          <p:cNvPr id="14" name="Slide Number Placeholder 4"/>
          <p:cNvSpPr>
            <a:spLocks noGrp="1"/>
          </p:cNvSpPr>
          <p:nvPr>
            <p:ph type="sldNum" sz="quarter" idx="11"/>
          </p:nvPr>
        </p:nvSpPr>
        <p:spPr/>
        <p:txBody>
          <a:bodyPr/>
          <a:lstStyle/>
          <a:p>
            <a:fld id="{D5808FAD-E769-4283-BCF2-FF6B95A2FA8F}" type="slidenum">
              <a:rPr lang="en-US" altLang="en-US"/>
              <a:pPr/>
              <a:t>13</a:t>
            </a:fld>
            <a:endParaRPr lang="en-US" altLang="en-US"/>
          </a:p>
        </p:txBody>
      </p:sp>
      <p:sp>
        <p:nvSpPr>
          <p:cNvPr id="834562" name="Rectangle 2"/>
          <p:cNvSpPr>
            <a:spLocks noGrp="1" noChangeArrowheads="1"/>
          </p:cNvSpPr>
          <p:nvPr>
            <p:ph type="title"/>
          </p:nvPr>
        </p:nvSpPr>
        <p:spPr/>
        <p:txBody>
          <a:bodyPr/>
          <a:lstStyle/>
          <a:p>
            <a:r>
              <a:rPr lang="en-US" altLang="en-US" dirty="0">
                <a:latin typeface="Agency FB" panose="020B0503020202020204" pitchFamily="34" charset="0"/>
              </a:rPr>
              <a:t>Bayesian Networks</a:t>
            </a:r>
          </a:p>
        </p:txBody>
      </p:sp>
      <p:sp>
        <p:nvSpPr>
          <p:cNvPr id="834563" name="Rectangle 3"/>
          <p:cNvSpPr>
            <a:spLocks noGrp="1" noChangeArrowheads="1"/>
          </p:cNvSpPr>
          <p:nvPr>
            <p:ph type="body" idx="1"/>
          </p:nvPr>
        </p:nvSpPr>
        <p:spPr>
          <a:xfrm>
            <a:off x="2133600" y="3200400"/>
            <a:ext cx="7772400" cy="2819400"/>
          </a:xfrm>
        </p:spPr>
        <p:txBody>
          <a:bodyPr>
            <a:normAutofit/>
          </a:bodyPr>
          <a:lstStyle/>
          <a:p>
            <a:r>
              <a:rPr lang="en-US" altLang="en-US" sz="2800" dirty="0">
                <a:latin typeface="Corbel" panose="020B0503020204020204" pitchFamily="34" charset="0"/>
              </a:rPr>
              <a:t>In the opinion </a:t>
            </a:r>
            <a:r>
              <a:rPr lang="en-US" altLang="en-US" sz="2800">
                <a:latin typeface="Corbel" panose="020B0503020204020204" pitchFamily="34" charset="0"/>
              </a:rPr>
              <a:t>of some </a:t>
            </a:r>
            <a:r>
              <a:rPr lang="en-US" altLang="en-US" sz="2800" dirty="0">
                <a:latin typeface="Corbel" panose="020B0503020204020204" pitchFamily="34" charset="0"/>
              </a:rPr>
              <a:t>AI researchers, Bayesian  networks are the most significant contribution in AI in </a:t>
            </a:r>
            <a:r>
              <a:rPr lang="en-US" altLang="en-US" sz="2800">
                <a:latin typeface="Corbel" panose="020B0503020204020204" pitchFamily="34" charset="0"/>
              </a:rPr>
              <a:t>the 90s and 2000s</a:t>
            </a:r>
            <a:endParaRPr lang="en-US" altLang="en-US" sz="2800" dirty="0">
              <a:latin typeface="Corbel" panose="020B0503020204020204" pitchFamily="34" charset="0"/>
            </a:endParaRPr>
          </a:p>
          <a:p>
            <a:r>
              <a:rPr lang="en-US" altLang="en-US" sz="2800" dirty="0">
                <a:latin typeface="Corbel" panose="020B0503020204020204" pitchFamily="34" charset="0"/>
              </a:rPr>
              <a:t>They are used in many applications, e.g., spam filtering, speech recognition, robotics, diagnostic systems and even syndromic surveillance</a:t>
            </a:r>
          </a:p>
        </p:txBody>
      </p:sp>
      <p:sp>
        <p:nvSpPr>
          <p:cNvPr id="834564" name="Oval 4"/>
          <p:cNvSpPr>
            <a:spLocks noChangeArrowheads="1"/>
          </p:cNvSpPr>
          <p:nvPr/>
        </p:nvSpPr>
        <p:spPr bwMode="auto">
          <a:xfrm>
            <a:off x="5105400" y="1371600"/>
            <a:ext cx="16002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HasAnthrax</a:t>
            </a:r>
          </a:p>
        </p:txBody>
      </p:sp>
      <p:sp>
        <p:nvSpPr>
          <p:cNvPr id="834568" name="Oval 8"/>
          <p:cNvSpPr>
            <a:spLocks noChangeArrowheads="1"/>
          </p:cNvSpPr>
          <p:nvPr/>
        </p:nvSpPr>
        <p:spPr bwMode="auto">
          <a:xfrm>
            <a:off x="2209800" y="2590800"/>
            <a:ext cx="11430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HasCough</a:t>
            </a:r>
          </a:p>
        </p:txBody>
      </p:sp>
      <p:sp>
        <p:nvSpPr>
          <p:cNvPr id="834569" name="Oval 9"/>
          <p:cNvSpPr>
            <a:spLocks noChangeArrowheads="1"/>
          </p:cNvSpPr>
          <p:nvPr/>
        </p:nvSpPr>
        <p:spPr bwMode="auto">
          <a:xfrm>
            <a:off x="3505200" y="2590800"/>
            <a:ext cx="11430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HasFever</a:t>
            </a:r>
          </a:p>
        </p:txBody>
      </p:sp>
      <p:sp>
        <p:nvSpPr>
          <p:cNvPr id="834570" name="Oval 10"/>
          <p:cNvSpPr>
            <a:spLocks noChangeArrowheads="1"/>
          </p:cNvSpPr>
          <p:nvPr/>
        </p:nvSpPr>
        <p:spPr bwMode="auto">
          <a:xfrm>
            <a:off x="4800600" y="2590800"/>
            <a:ext cx="24384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HasDifficultyBreathing</a:t>
            </a:r>
          </a:p>
        </p:txBody>
      </p:sp>
      <p:sp>
        <p:nvSpPr>
          <p:cNvPr id="834571" name="Oval 11"/>
          <p:cNvSpPr>
            <a:spLocks noChangeArrowheads="1"/>
          </p:cNvSpPr>
          <p:nvPr/>
        </p:nvSpPr>
        <p:spPr bwMode="auto">
          <a:xfrm>
            <a:off x="7391400" y="2590800"/>
            <a:ext cx="2819400" cy="457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HasWideMediastinum</a:t>
            </a:r>
          </a:p>
        </p:txBody>
      </p:sp>
      <p:cxnSp>
        <p:nvCxnSpPr>
          <p:cNvPr id="834572" name="AutoShape 12"/>
          <p:cNvCxnSpPr>
            <a:cxnSpLocks noChangeShapeType="1"/>
            <a:stCxn id="834564" idx="4"/>
            <a:endCxn id="834568" idx="0"/>
          </p:cNvCxnSpPr>
          <p:nvPr/>
        </p:nvCxnSpPr>
        <p:spPr bwMode="auto">
          <a:xfrm flipH="1">
            <a:off x="2781300" y="1828800"/>
            <a:ext cx="31242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4573" name="AutoShape 13"/>
          <p:cNvCxnSpPr>
            <a:cxnSpLocks noChangeShapeType="1"/>
            <a:stCxn id="834564" idx="4"/>
            <a:endCxn id="834569" idx="0"/>
          </p:cNvCxnSpPr>
          <p:nvPr/>
        </p:nvCxnSpPr>
        <p:spPr bwMode="auto">
          <a:xfrm flipH="1">
            <a:off x="4076700" y="1828800"/>
            <a:ext cx="18288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4574" name="AutoShape 14"/>
          <p:cNvCxnSpPr>
            <a:cxnSpLocks noChangeShapeType="1"/>
            <a:stCxn id="834564" idx="4"/>
            <a:endCxn id="834570" idx="0"/>
          </p:cNvCxnSpPr>
          <p:nvPr/>
        </p:nvCxnSpPr>
        <p:spPr bwMode="auto">
          <a:xfrm>
            <a:off x="5905500" y="1828800"/>
            <a:ext cx="1143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4575" name="AutoShape 15"/>
          <p:cNvCxnSpPr>
            <a:cxnSpLocks noChangeShapeType="1"/>
            <a:stCxn id="834564" idx="4"/>
            <a:endCxn id="834571" idx="0"/>
          </p:cNvCxnSpPr>
          <p:nvPr/>
        </p:nvCxnSpPr>
        <p:spPr bwMode="auto">
          <a:xfrm>
            <a:off x="5905500" y="1828800"/>
            <a:ext cx="2895600" cy="762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6526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BCA8B-F699-4B8A-A07D-D1CCCA92E369}"/>
              </a:ext>
            </a:extLst>
          </p:cNvPr>
          <p:cNvSpPr>
            <a:spLocks noGrp="1"/>
          </p:cNvSpPr>
          <p:nvPr>
            <p:ph type="title"/>
          </p:nvPr>
        </p:nvSpPr>
        <p:spPr/>
        <p:txBody>
          <a:bodyPr/>
          <a:lstStyle/>
          <a:p>
            <a:r>
              <a:rPr lang="en-US">
                <a:latin typeface="Agency FB" panose="020B0503020202020204" pitchFamily="34" charset="0"/>
              </a:rPr>
              <a:t>Machine Learning</a:t>
            </a:r>
          </a:p>
        </p:txBody>
      </p:sp>
      <p:pic>
        <p:nvPicPr>
          <p:cNvPr id="1028" name="Picture 4" descr="Regression vs classification machine learning algorithms">
            <a:extLst>
              <a:ext uri="{FF2B5EF4-FFF2-40B4-BE49-F238E27FC236}">
                <a16:creationId xmlns:a16="http://schemas.microsoft.com/office/drawing/2014/main" id="{554C1ABD-7E8E-497A-A395-9EFB1F9E5F8A}"/>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969772"/>
            <a:ext cx="12192000" cy="4652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709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Supervised Learning</a:t>
            </a:r>
            <a:r>
              <a:rPr lang="en" sz="3200">
                <a:latin typeface="Agency FB" panose="020B0503020202020204" pitchFamily="34" charset="0"/>
              </a:rPr>
              <a:t> (with thanks to </a:t>
            </a:r>
            <a:r>
              <a:rPr lang="en-US" sz="3200">
                <a:latin typeface="Agency FB" panose="020B0503020202020204" pitchFamily="34" charset="0"/>
              </a:rPr>
              <a:t>Yashi Hu and Brendon Pittman)</a:t>
            </a:r>
            <a:endParaRPr lang="en">
              <a:latin typeface="Agency FB" panose="020B0503020202020204" pitchFamily="34" charset="0"/>
            </a:endParaRPr>
          </a:p>
        </p:txBody>
      </p:sp>
      <p:sp>
        <p:nvSpPr>
          <p:cNvPr id="63" name="Shape 63"/>
          <p:cNvSpPr txBox="1">
            <a:spLocks noGrp="1"/>
          </p:cNvSpPr>
          <p:nvPr>
            <p:ph type="body" idx="1"/>
          </p:nvPr>
        </p:nvSpPr>
        <p:spPr>
          <a:xfrm>
            <a:off x="415600" y="1638233"/>
            <a:ext cx="11360800" cy="4829300"/>
          </a:xfrm>
          <a:prstGeom prst="rect">
            <a:avLst/>
          </a:prstGeom>
        </p:spPr>
        <p:txBody>
          <a:bodyPr vert="horz" lIns="121900" tIns="121900" rIns="121900" bIns="121900" rtlCol="0" anchor="t" anchorCtr="0">
            <a:noAutofit/>
          </a:bodyPr>
          <a:lstStyle/>
          <a:p>
            <a:pPr marL="609585" indent="-304792">
              <a:buChar char="●"/>
            </a:pPr>
            <a:r>
              <a:rPr lang="en" sz="3200"/>
              <a:t>Input variables(X) and an output(Y)</a:t>
            </a:r>
          </a:p>
          <a:p>
            <a:pPr marL="609585" indent="-304792">
              <a:buChar char="●"/>
            </a:pPr>
            <a:r>
              <a:rPr lang="en" sz="3200"/>
              <a:t>Goal: approximate mapping function so well that output variables(Y) can be predicted with new input data(X)</a:t>
            </a:r>
          </a:p>
          <a:p>
            <a:pPr marL="609585" indent="-304792">
              <a:buChar char="●"/>
            </a:pPr>
            <a:r>
              <a:rPr lang="en" sz="3200"/>
              <a:t>Further grouped into regression and classification problems</a:t>
            </a:r>
          </a:p>
          <a:p>
            <a:pPr marL="1219170" lvl="1" indent="-304792">
              <a:buChar char="○"/>
            </a:pPr>
            <a:r>
              <a:rPr lang="en" sz="2800"/>
              <a:t>Classification: Output variable is a category</a:t>
            </a:r>
          </a:p>
          <a:p>
            <a:pPr marL="1219170" lvl="1" indent="-304792">
              <a:buChar char="○"/>
            </a:pPr>
            <a:r>
              <a:rPr lang="en" sz="2800"/>
              <a:t>Regression: Output variable is a real value</a:t>
            </a:r>
          </a:p>
          <a:p>
            <a:pPr marL="609585" indent="-304792">
              <a:buChar char="●"/>
            </a:pPr>
            <a:r>
              <a:rPr lang="en" sz="3200"/>
              <a:t>Most common technique for training neural networks and decision trees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Unsupervised Learning</a:t>
            </a:r>
          </a:p>
        </p:txBody>
      </p:sp>
      <p:sp>
        <p:nvSpPr>
          <p:cNvPr id="69" name="Shape 69"/>
          <p:cNvSpPr txBox="1">
            <a:spLocks noGrp="1"/>
          </p:cNvSpPr>
          <p:nvPr>
            <p:ph type="body" idx="1"/>
          </p:nvPr>
        </p:nvSpPr>
        <p:spPr>
          <a:xfrm>
            <a:off x="415600" y="1638233"/>
            <a:ext cx="11360800" cy="4453600"/>
          </a:xfrm>
          <a:prstGeom prst="rect">
            <a:avLst/>
          </a:prstGeom>
        </p:spPr>
        <p:txBody>
          <a:bodyPr vert="horz" lIns="121900" tIns="121900" rIns="121900" bIns="121900" rtlCol="0" anchor="t" anchorCtr="0">
            <a:noAutofit/>
          </a:bodyPr>
          <a:lstStyle/>
          <a:p>
            <a:pPr marL="685783" indent="-380990"/>
            <a:r>
              <a:rPr lang="en" sz="3200" dirty="0"/>
              <a:t>Only input data(X)</a:t>
            </a:r>
          </a:p>
          <a:p>
            <a:pPr marL="685783" indent="-380990"/>
            <a:r>
              <a:rPr lang="en" sz="3200" dirty="0"/>
              <a:t>Goal: Have computer learn how to do something that we do not tell it how to</a:t>
            </a:r>
          </a:p>
          <a:p>
            <a:pPr marL="685783" indent="-380990"/>
            <a:r>
              <a:rPr lang="en" sz="3200" dirty="0"/>
              <a:t>Two approaches:</a:t>
            </a:r>
          </a:p>
          <a:p>
            <a:pPr marL="1295368" lvl="1" indent="-380990">
              <a:buFont typeface="Courier New" panose="02070309020205020404" pitchFamily="49" charset="0"/>
              <a:buChar char="o"/>
            </a:pPr>
            <a:r>
              <a:rPr lang="en" sz="2800" dirty="0"/>
              <a:t>Some sort of reward system</a:t>
            </a:r>
          </a:p>
          <a:p>
            <a:pPr marL="1295368" lvl="1" indent="-380990">
              <a:buFont typeface="Courier New" panose="02070309020205020404" pitchFamily="49" charset="0"/>
              <a:buChar char="o"/>
            </a:pPr>
            <a:r>
              <a:rPr lang="en" sz="2800" dirty="0"/>
              <a:t>Clustering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Some Sort of Reward System</a:t>
            </a:r>
          </a:p>
        </p:txBody>
      </p:sp>
      <p:sp>
        <p:nvSpPr>
          <p:cNvPr id="75" name="Shape 75"/>
          <p:cNvSpPr txBox="1">
            <a:spLocks noGrp="1"/>
          </p:cNvSpPr>
          <p:nvPr>
            <p:ph type="body" idx="1"/>
          </p:nvPr>
        </p:nvSpPr>
        <p:spPr>
          <a:xfrm>
            <a:off x="415600" y="1638233"/>
            <a:ext cx="11360800" cy="4453600"/>
          </a:xfrm>
          <a:prstGeom prst="rect">
            <a:avLst/>
          </a:prstGeom>
        </p:spPr>
        <p:txBody>
          <a:bodyPr vert="horz" lIns="121900" tIns="121900" rIns="121900" bIns="121900" rtlCol="0" anchor="t" anchorCtr="0">
            <a:noAutofit/>
          </a:bodyPr>
          <a:lstStyle/>
          <a:p>
            <a:pPr marL="685783" indent="-380990"/>
            <a:r>
              <a:rPr lang="en" sz="3200" dirty="0"/>
              <a:t>Teach the agent by using some sort of reward system to indicate success</a:t>
            </a:r>
          </a:p>
          <a:p>
            <a:pPr marL="685783" indent="-380990"/>
            <a:r>
              <a:rPr lang="en" sz="3200" dirty="0"/>
              <a:t>A form of reinforcement learning</a:t>
            </a:r>
          </a:p>
          <a:p>
            <a:pPr marL="1295368" lvl="1" indent="-380990">
              <a:buFont typeface="Courier New" panose="02070309020205020404" pitchFamily="49" charset="0"/>
              <a:buChar char="o"/>
            </a:pPr>
            <a:r>
              <a:rPr lang="en" sz="2800" dirty="0"/>
              <a:t>You cannot tell it what to do, but you can reward/punish it if it does the right/wrong thing</a:t>
            </a:r>
          </a:p>
          <a:p>
            <a:pPr marL="1295368" lvl="1" indent="-380990">
              <a:buFont typeface="Courier New" panose="02070309020205020404" pitchFamily="49" charset="0"/>
              <a:buChar char="o"/>
            </a:pPr>
            <a:r>
              <a:rPr lang="en" sz="2800" dirty="0"/>
              <a:t>It has to figure out what it did that made it get the reward/punishment</a:t>
            </a:r>
          </a:p>
          <a:p>
            <a:pPr marL="685783" indent="-380990"/>
            <a:r>
              <a:rPr lang="en" sz="3200" dirty="0"/>
              <a:t>Goal: Maximize its rewards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Clustering</a:t>
            </a:r>
          </a:p>
        </p:txBody>
      </p:sp>
      <p:sp>
        <p:nvSpPr>
          <p:cNvPr id="81" name="Shape 81"/>
          <p:cNvSpPr txBox="1">
            <a:spLocks noGrp="1"/>
          </p:cNvSpPr>
          <p:nvPr>
            <p:ph type="body" idx="1"/>
          </p:nvPr>
        </p:nvSpPr>
        <p:spPr>
          <a:xfrm>
            <a:off x="415600" y="1638233"/>
            <a:ext cx="11360800" cy="4453600"/>
          </a:xfrm>
          <a:prstGeom prst="rect">
            <a:avLst/>
          </a:prstGeom>
        </p:spPr>
        <p:txBody>
          <a:bodyPr vert="horz" lIns="121900" tIns="121900" rIns="121900" bIns="121900" rtlCol="0" anchor="t" anchorCtr="0">
            <a:noAutofit/>
          </a:bodyPr>
          <a:lstStyle/>
          <a:p>
            <a:pPr marL="609585" indent="-304792">
              <a:buChar char="●"/>
            </a:pPr>
            <a:r>
              <a:rPr lang="en" sz="3200"/>
              <a:t>Goal: Find similarities in the training data</a:t>
            </a:r>
          </a:p>
          <a:p>
            <a:pPr marL="609585" indent="-304792">
              <a:buChar char="●"/>
            </a:pPr>
            <a:r>
              <a:rPr lang="en" sz="3200"/>
              <a:t>Example: Clustering individuals based on demographic might result in a clustering of the wealthy in one group and the poor in another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K - Means Clustering</a:t>
            </a:r>
          </a:p>
        </p:txBody>
      </p:sp>
      <p:sp>
        <p:nvSpPr>
          <p:cNvPr id="87" name="Shape 87"/>
          <p:cNvSpPr txBox="1">
            <a:spLocks noGrp="1"/>
          </p:cNvSpPr>
          <p:nvPr>
            <p:ph type="body" idx="1"/>
          </p:nvPr>
        </p:nvSpPr>
        <p:spPr>
          <a:xfrm>
            <a:off x="415600" y="1638233"/>
            <a:ext cx="11360800" cy="4948420"/>
          </a:xfrm>
          <a:prstGeom prst="rect">
            <a:avLst/>
          </a:prstGeom>
        </p:spPr>
        <p:txBody>
          <a:bodyPr vert="horz" lIns="121900" tIns="121900" rIns="121900" bIns="121900" rtlCol="0" anchor="t" anchorCtr="0">
            <a:noAutofit/>
          </a:bodyPr>
          <a:lstStyle/>
          <a:p>
            <a:pPr marL="609585" indent="-304792">
              <a:spcAft>
                <a:spcPts val="800"/>
              </a:spcAft>
              <a:buChar char="●"/>
            </a:pPr>
            <a:r>
              <a:rPr lang="en" dirty="0"/>
              <a:t>Partition n objects into k clusters in which each object belongs to the cluster with the nearest mean</a:t>
            </a:r>
          </a:p>
          <a:p>
            <a:pPr marL="609585" indent="-304792">
              <a:spcAft>
                <a:spcPts val="800"/>
              </a:spcAft>
              <a:buChar char="●"/>
            </a:pPr>
            <a:r>
              <a:rPr lang="en" dirty="0"/>
              <a:t>Algorithm:</a:t>
            </a:r>
          </a:p>
          <a:p>
            <a:pPr marL="1219170" indent="-440256">
              <a:spcAft>
                <a:spcPts val="800"/>
              </a:spcAft>
              <a:buSzPct val="100000"/>
              <a:buAutoNum type="arabicPeriod"/>
            </a:pPr>
            <a:r>
              <a:rPr lang="en" dirty="0"/>
              <a:t>Clusters the data into k groups where k is predefined</a:t>
            </a:r>
          </a:p>
          <a:p>
            <a:pPr marL="1219170" indent="-440256">
              <a:spcAft>
                <a:spcPts val="800"/>
              </a:spcAft>
              <a:buSzPct val="100000"/>
              <a:buAutoNum type="arabicPeriod"/>
            </a:pPr>
            <a:r>
              <a:rPr lang="en" dirty="0"/>
              <a:t>Select k points at random as cluster centers</a:t>
            </a:r>
          </a:p>
          <a:p>
            <a:pPr marL="1219170" indent="-440256">
              <a:spcAft>
                <a:spcPts val="800"/>
              </a:spcAft>
              <a:buSzPct val="100000"/>
              <a:buAutoNum type="arabicPeriod"/>
            </a:pPr>
            <a:r>
              <a:rPr lang="en" dirty="0"/>
              <a:t>Assign objects to their closest cluster center according to the Euclidean distance function</a:t>
            </a:r>
          </a:p>
          <a:p>
            <a:pPr marL="1219170" indent="-440256">
              <a:spcAft>
                <a:spcPts val="800"/>
              </a:spcAft>
              <a:buSzPct val="100000"/>
              <a:buAutoNum type="arabicPeriod"/>
            </a:pPr>
            <a:r>
              <a:rPr lang="en" dirty="0"/>
              <a:t>Calculate the centroid or mean of all objects in each cluster</a:t>
            </a:r>
          </a:p>
          <a:p>
            <a:pPr marL="1219170" indent="-440256">
              <a:spcAft>
                <a:spcPts val="800"/>
              </a:spcAft>
              <a:buSzPct val="100000"/>
              <a:buAutoNum type="arabicPeriod"/>
            </a:pPr>
            <a:r>
              <a:rPr lang="en" dirty="0"/>
              <a:t>Repeat steps 2, 3, and 4 until the same points are assigned to each cluster in consecutive rounds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E5D12-8534-4CCA-9006-EF9AEE3A70F3}"/>
              </a:ext>
            </a:extLst>
          </p:cNvPr>
          <p:cNvSpPr>
            <a:spLocks noGrp="1"/>
          </p:cNvSpPr>
          <p:nvPr>
            <p:ph type="title"/>
          </p:nvPr>
        </p:nvSpPr>
        <p:spPr>
          <a:xfrm>
            <a:off x="609600" y="533400"/>
            <a:ext cx="10972800" cy="990600"/>
          </a:xfrm>
        </p:spPr>
        <p:txBody>
          <a:bodyPr anchor="ctr">
            <a:normAutofit/>
          </a:bodyPr>
          <a:lstStyle/>
          <a:p>
            <a:r>
              <a:rPr lang="en-US">
                <a:latin typeface="Agency FB" panose="020B0503020202020204" pitchFamily="34" charset="0"/>
              </a:rPr>
              <a:t>Alerts</a:t>
            </a:r>
          </a:p>
        </p:txBody>
      </p:sp>
      <p:sp>
        <p:nvSpPr>
          <p:cNvPr id="3" name="Content Placeholder 2">
            <a:extLst>
              <a:ext uri="{FF2B5EF4-FFF2-40B4-BE49-F238E27FC236}">
                <a16:creationId xmlns:a16="http://schemas.microsoft.com/office/drawing/2014/main" id="{CAC4157E-6263-42E0-BFE1-783FCBBB255B}"/>
              </a:ext>
            </a:extLst>
          </p:cNvPr>
          <p:cNvSpPr>
            <a:spLocks noGrp="1"/>
          </p:cNvSpPr>
          <p:nvPr>
            <p:ph sz="half" idx="1"/>
          </p:nvPr>
        </p:nvSpPr>
        <p:spPr>
          <a:xfrm>
            <a:off x="609600" y="1673352"/>
            <a:ext cx="5384800" cy="4718304"/>
          </a:xfrm>
        </p:spPr>
        <p:txBody>
          <a:bodyPr>
            <a:normAutofit/>
          </a:bodyPr>
          <a:lstStyle/>
          <a:p>
            <a:pPr marL="457200" lvl="0" indent="-228600">
              <a:buChar char="●"/>
            </a:pPr>
            <a:r>
              <a:rPr lang="en-US">
                <a:latin typeface="Corbel" panose="020B0503020204020204" pitchFamily="34" charset="0"/>
              </a:rPr>
              <a:t>Read Larson Chapter 16</a:t>
            </a:r>
          </a:p>
          <a:p>
            <a:pPr>
              <a:lnSpc>
                <a:spcPct val="90000"/>
              </a:lnSpc>
            </a:pPr>
            <a:endParaRPr lang="en-US" sz="2400"/>
          </a:p>
        </p:txBody>
      </p:sp>
    </p:spTree>
    <p:extLst>
      <p:ext uri="{BB962C8B-B14F-4D97-AF65-F5344CB8AC3E}">
        <p14:creationId xmlns:p14="http://schemas.microsoft.com/office/powerpoint/2010/main" val="2441823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K - Means Clustering Example</a:t>
            </a:r>
          </a:p>
        </p:txBody>
      </p:sp>
      <p:sp>
        <p:nvSpPr>
          <p:cNvPr id="93" name="Shape 93"/>
          <p:cNvSpPr txBox="1">
            <a:spLocks noGrp="1"/>
          </p:cNvSpPr>
          <p:nvPr>
            <p:ph type="body" idx="1"/>
          </p:nvPr>
        </p:nvSpPr>
        <p:spPr>
          <a:xfrm>
            <a:off x="415600" y="1458466"/>
            <a:ext cx="11360800" cy="5399533"/>
          </a:xfrm>
          <a:prstGeom prst="rect">
            <a:avLst/>
          </a:prstGeom>
        </p:spPr>
        <p:txBody>
          <a:bodyPr vert="horz" lIns="121900" tIns="121900" rIns="121900" bIns="121900" rtlCol="0" anchor="t" anchorCtr="0">
            <a:noAutofit/>
          </a:bodyPr>
          <a:lstStyle/>
          <a:p>
            <a:pPr>
              <a:buNone/>
            </a:pPr>
            <a:r>
              <a:rPr lang="en" sz="2000"/>
              <a:t>Data Set: 15, 15, 16, 19, 19, 20, 20, 21, 22, 28, 35, 40, 41, 42, 43, 44, 60, 61, 65</a:t>
            </a:r>
          </a:p>
          <a:p>
            <a:pPr>
              <a:buNone/>
            </a:pPr>
            <a:r>
              <a:rPr lang="en" sz="2000" b="1"/>
              <a:t>Initial Clusters:</a:t>
            </a:r>
          </a:p>
          <a:p>
            <a:pPr>
              <a:buNone/>
            </a:pPr>
            <a:r>
              <a:rPr lang="en" sz="2000"/>
              <a:t>Centroid (C1) = 16 [16]</a:t>
            </a:r>
          </a:p>
          <a:p>
            <a:pPr>
              <a:buNone/>
            </a:pPr>
            <a:r>
              <a:rPr lang="en" sz="2000"/>
              <a:t>Centroid (C2) = 22 [22]</a:t>
            </a:r>
          </a:p>
          <a:p>
            <a:pPr>
              <a:buNone/>
            </a:pPr>
            <a:endParaRPr/>
          </a:p>
          <a:p>
            <a:pPr>
              <a:buNone/>
            </a:pPr>
            <a:r>
              <a:rPr lang="en" sz="2000" b="1"/>
              <a:t>Iteration 1:</a:t>
            </a:r>
          </a:p>
          <a:p>
            <a:pPr>
              <a:buNone/>
            </a:pPr>
            <a:r>
              <a:rPr lang="en" sz="2000"/>
              <a:t>C1 = 15.33 [15, 15, 16]</a:t>
            </a:r>
          </a:p>
          <a:p>
            <a:pPr>
              <a:buNone/>
            </a:pPr>
            <a:r>
              <a:rPr lang="en" sz="2000"/>
              <a:t>C2 = 36.25 [19, 19, 20, 20, 21, 22, 28, 35, 40, 41, 42, 43, 44, 60, 61, 65]</a:t>
            </a:r>
          </a:p>
          <a:p>
            <a:pPr>
              <a:buNone/>
            </a:pPr>
            <a:r>
              <a:rPr lang="en" sz="1000" b="1"/>
              <a:t>.</a:t>
            </a:r>
          </a:p>
          <a:p>
            <a:pPr>
              <a:buNone/>
            </a:pPr>
            <a:r>
              <a:rPr lang="en" sz="1000" b="1"/>
              <a:t>.</a:t>
            </a:r>
          </a:p>
          <a:p>
            <a:pPr>
              <a:buNone/>
            </a:pPr>
            <a:r>
              <a:rPr lang="en" sz="1000" b="1"/>
              <a:t>.</a:t>
            </a:r>
          </a:p>
          <a:p>
            <a:pPr>
              <a:buNone/>
            </a:pPr>
            <a:r>
              <a:rPr lang="en" sz="2000" b="1"/>
              <a:t>Iteration 3:</a:t>
            </a:r>
          </a:p>
          <a:p>
            <a:pPr>
              <a:buNone/>
            </a:pPr>
            <a:r>
              <a:rPr lang="en" sz="2000"/>
              <a:t>C1 = 19.50 [15, 15, 16, 19, 19, 20, 21, 22, 28]</a:t>
            </a:r>
          </a:p>
          <a:p>
            <a:pPr>
              <a:buNone/>
            </a:pPr>
            <a:r>
              <a:rPr lang="en" sz="2000"/>
              <a:t>C2 = 47.89 [35, 40, 41, 42, 43, 44,60, 61, 65]</a:t>
            </a:r>
          </a:p>
          <a:p>
            <a:pPr>
              <a:buNone/>
            </a:pPr>
            <a:endParaRPr sz="2000"/>
          </a:p>
          <a:p>
            <a:pPr>
              <a:buNone/>
            </a:pPr>
            <a:r>
              <a:rPr lang="en" sz="2000" b="1"/>
              <a:t>Iteration 4:</a:t>
            </a:r>
          </a:p>
          <a:p>
            <a:pPr>
              <a:buNone/>
            </a:pPr>
            <a:r>
              <a:rPr lang="en" sz="2000"/>
              <a:t>C1 = 19.50 [15, 15, 16, 19, 19, 20, 21, 22, 28]</a:t>
            </a:r>
          </a:p>
          <a:p>
            <a:pPr>
              <a:buNone/>
            </a:pPr>
            <a:r>
              <a:rPr lang="en" sz="2000"/>
              <a:t>C2 = 47.89 [35, 40, 41, 42, 43, 44,60, 61, 65]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Dimension Reduction</a:t>
            </a:r>
          </a:p>
        </p:txBody>
      </p:sp>
      <p:sp>
        <p:nvSpPr>
          <p:cNvPr id="99" name="Shape 99"/>
          <p:cNvSpPr txBox="1">
            <a:spLocks noGrp="1"/>
          </p:cNvSpPr>
          <p:nvPr>
            <p:ph type="body" idx="1"/>
          </p:nvPr>
        </p:nvSpPr>
        <p:spPr>
          <a:xfrm>
            <a:off x="415600" y="1638233"/>
            <a:ext cx="11360800" cy="4453600"/>
          </a:xfrm>
          <a:prstGeom prst="rect">
            <a:avLst/>
          </a:prstGeom>
        </p:spPr>
        <p:txBody>
          <a:bodyPr vert="horz" lIns="121900" tIns="121900" rIns="121900" bIns="121900" rtlCol="0" anchor="t" anchorCtr="0">
            <a:noAutofit/>
          </a:bodyPr>
          <a:lstStyle/>
          <a:p>
            <a:pPr marL="685783" indent="-380990"/>
            <a:r>
              <a:rPr lang="en" sz="3200" dirty="0"/>
              <a:t>Dimension reduction is reducing the number of variables or features that are being considered in a model</a:t>
            </a:r>
          </a:p>
          <a:p>
            <a:endParaRPr lang="en" sz="3200" u="sng" dirty="0">
              <a:solidFill>
                <a:schemeClr val="accent5"/>
              </a:solidFill>
              <a:hlinkClick r:id="rId3"/>
            </a:endParaRPr>
          </a:p>
          <a:p>
            <a:pPr marL="685783" indent="-380990"/>
            <a:r>
              <a:rPr lang="en" sz="3200" dirty="0"/>
              <a:t>Dimension reduction is a core aspect of Feature Extraction</a:t>
            </a:r>
          </a:p>
          <a:p>
            <a:pPr marL="0" indent="0">
              <a:buNone/>
            </a:pPr>
            <a:endParaRP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Feature Extraction</a:t>
            </a:r>
          </a:p>
        </p:txBody>
      </p:sp>
      <p:sp>
        <p:nvSpPr>
          <p:cNvPr id="105" name="Shape 105"/>
          <p:cNvSpPr txBox="1">
            <a:spLocks noGrp="1"/>
          </p:cNvSpPr>
          <p:nvPr>
            <p:ph type="body" idx="1"/>
          </p:nvPr>
        </p:nvSpPr>
        <p:spPr>
          <a:xfrm>
            <a:off x="415600" y="1638233"/>
            <a:ext cx="11360800" cy="4453600"/>
          </a:xfrm>
          <a:prstGeom prst="rect">
            <a:avLst/>
          </a:prstGeom>
        </p:spPr>
        <p:txBody>
          <a:bodyPr vert="horz" lIns="121900" tIns="121900" rIns="121900" bIns="121900" rtlCol="0" anchor="t" anchorCtr="0">
            <a:noAutofit/>
          </a:bodyPr>
          <a:lstStyle/>
          <a:p>
            <a:pPr marL="685783" indent="-380990"/>
            <a:r>
              <a:rPr lang="en" sz="3200" dirty="0"/>
              <a:t>Is a dimension reduction process which when given an input will reduce or transform the features of the input to find only the relevant ones</a:t>
            </a:r>
          </a:p>
          <a:p>
            <a:pPr marL="685783" indent="-380990"/>
            <a:r>
              <a:rPr lang="en" sz="3200" dirty="0"/>
              <a:t>Popularly used for image recognition</a:t>
            </a:r>
          </a:p>
          <a:p>
            <a:pPr marL="1295368" lvl="1" indent="-380990">
              <a:buFont typeface="Courier New" panose="02070309020205020404" pitchFamily="49" charset="0"/>
              <a:buChar char="o"/>
            </a:pPr>
            <a:r>
              <a:rPr lang="en" sz="2800" dirty="0"/>
              <a:t>Tons of algorithms to do this</a:t>
            </a:r>
          </a:p>
          <a:p>
            <a:pPr marL="1295368" lvl="1" indent="-380990">
              <a:buFont typeface="Courier New" panose="02070309020205020404" pitchFamily="49" charset="0"/>
              <a:buChar char="o"/>
            </a:pPr>
            <a:r>
              <a:rPr lang="en" sz="2800" dirty="0"/>
              <a:t>Each essentially reduces the features of the image to whichever it thinks is most relevant, and uses that feature to compare to the feature of a newly given image, to see if it is a </a:t>
            </a:r>
            <a:r>
              <a:rPr lang="en" sz="2800"/>
              <a:t>match.</a:t>
            </a:r>
            <a:endParaRPr lang="en"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15600" y="390467"/>
            <a:ext cx="11360800" cy="1068000"/>
          </a:xfrm>
          <a:prstGeom prst="rect">
            <a:avLst/>
          </a:prstGeom>
        </p:spPr>
        <p:txBody>
          <a:bodyPr vert="horz" lIns="121900" tIns="121900" rIns="121900" bIns="121900" rtlCol="0" anchor="t" anchorCtr="0">
            <a:noAutofit/>
          </a:bodyPr>
          <a:lstStyle/>
          <a:p>
            <a:r>
              <a:rPr lang="en">
                <a:latin typeface="Agency FB" panose="020B0503020202020204" pitchFamily="34" charset="0"/>
              </a:rPr>
              <a:t>Pros and Cons in Unsupervised learning</a:t>
            </a:r>
          </a:p>
        </p:txBody>
      </p:sp>
      <p:sp>
        <p:nvSpPr>
          <p:cNvPr id="111" name="Shape 111"/>
          <p:cNvSpPr txBox="1">
            <a:spLocks noGrp="1"/>
          </p:cNvSpPr>
          <p:nvPr>
            <p:ph type="body" idx="1"/>
          </p:nvPr>
        </p:nvSpPr>
        <p:spPr>
          <a:xfrm>
            <a:off x="415600" y="1638233"/>
            <a:ext cx="11360800" cy="4453600"/>
          </a:xfrm>
          <a:prstGeom prst="rect">
            <a:avLst/>
          </a:prstGeom>
        </p:spPr>
        <p:txBody>
          <a:bodyPr vert="horz" lIns="121900" tIns="121900" rIns="121900" bIns="121900" rtlCol="0" anchor="t" anchorCtr="0">
            <a:noAutofit/>
          </a:bodyPr>
          <a:lstStyle/>
          <a:p>
            <a:pPr marL="685783" indent="-380990"/>
            <a:r>
              <a:rPr lang="en" sz="3200" dirty="0"/>
              <a:t>Cons</a:t>
            </a:r>
          </a:p>
          <a:p>
            <a:pPr marL="1295368" lvl="1" indent="-380990">
              <a:buFont typeface="Courier New" panose="02070309020205020404" pitchFamily="49" charset="0"/>
              <a:buChar char="o"/>
            </a:pPr>
            <a:r>
              <a:rPr lang="en" sz="2800" dirty="0"/>
              <a:t>Since there is no expected output for unsupervised learning algorithms the only way to tell whether it did something correctly is to inspect what it did manually, this is not possible when things are black boxed</a:t>
            </a:r>
          </a:p>
          <a:p>
            <a:pPr marL="685783" indent="-380990"/>
            <a:r>
              <a:rPr lang="en" sz="3200" dirty="0"/>
              <a:t>Pros</a:t>
            </a:r>
          </a:p>
          <a:p>
            <a:pPr marL="1295368" lvl="1" indent="-380990">
              <a:buFont typeface="Courier New" panose="02070309020205020404" pitchFamily="49" charset="0"/>
              <a:buChar char="o"/>
            </a:pPr>
            <a:r>
              <a:rPr lang="en" sz="2800" dirty="0"/>
              <a:t>Can simplify data so that people can understand it better</a:t>
            </a:r>
          </a:p>
          <a:p>
            <a:pPr marL="1295368" lvl="1" indent="-380990">
              <a:buFont typeface="Courier New" panose="02070309020205020404" pitchFamily="49" charset="0"/>
              <a:buChar char="o"/>
            </a:pPr>
            <a:r>
              <a:rPr lang="en" sz="2800" dirty="0"/>
              <a:t>Can reduce the number of features in high dimensional data reducing the space and memory needed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CA50751-8CE5-418B-BA5E-9BA4102FB748}"/>
              </a:ext>
            </a:extLst>
          </p:cNvPr>
          <p:cNvSpPr>
            <a:spLocks noGrp="1" noChangeArrowheads="1"/>
          </p:cNvSpPr>
          <p:nvPr>
            <p:ph type="title"/>
          </p:nvPr>
        </p:nvSpPr>
        <p:spPr/>
        <p:txBody>
          <a:bodyPr/>
          <a:lstStyle/>
          <a:p>
            <a:pPr eaLnBrk="1" hangingPunct="1"/>
            <a:r>
              <a:rPr lang="en-US" altLang="en-US" sz="2800"/>
              <a:t>Introduction to Evolutionary Computation</a:t>
            </a:r>
          </a:p>
        </p:txBody>
      </p:sp>
      <p:sp>
        <p:nvSpPr>
          <p:cNvPr id="3075" name="Rectangle 3">
            <a:extLst>
              <a:ext uri="{FF2B5EF4-FFF2-40B4-BE49-F238E27FC236}">
                <a16:creationId xmlns:a16="http://schemas.microsoft.com/office/drawing/2014/main" id="{CA05B543-3144-484D-81C6-2502A088C80C}"/>
              </a:ext>
            </a:extLst>
          </p:cNvPr>
          <p:cNvSpPr>
            <a:spLocks noGrp="1" noChangeArrowheads="1"/>
          </p:cNvSpPr>
          <p:nvPr>
            <p:ph type="body" idx="1"/>
          </p:nvPr>
        </p:nvSpPr>
        <p:spPr/>
        <p:txBody>
          <a:bodyPr>
            <a:normAutofit/>
          </a:bodyPr>
          <a:lstStyle/>
          <a:p>
            <a:pPr eaLnBrk="1" hangingPunct="1"/>
            <a:r>
              <a:rPr lang="en-US" altLang="en-US" sz="2800"/>
              <a:t>Evolutionary Computation is the field of study devoted to the design, development, and analysis of problem solvers based on natural selection (simulated evolution).</a:t>
            </a:r>
          </a:p>
          <a:p>
            <a:pPr eaLnBrk="1" hangingPunct="1"/>
            <a:r>
              <a:rPr lang="en-US" altLang="en-US" sz="2800"/>
              <a:t>Evolution has proven to be a powerful search process.</a:t>
            </a:r>
          </a:p>
          <a:p>
            <a:pPr eaLnBrk="1" hangingPunct="1"/>
            <a:r>
              <a:rPr lang="en-US" altLang="en-US" sz="2800"/>
              <a:t>Evolutionary Computation has been successfully applied to a wide range of problems including:</a:t>
            </a:r>
          </a:p>
          <a:p>
            <a:pPr lvl="1" eaLnBrk="1" hangingPunct="1"/>
            <a:r>
              <a:rPr lang="en-US" altLang="en-US" sz="2400"/>
              <a:t>Aircraft Design</a:t>
            </a:r>
          </a:p>
          <a:p>
            <a:pPr lvl="1" eaLnBrk="1" hangingPunct="1"/>
            <a:r>
              <a:rPr lang="en-US" altLang="en-US" sz="2400"/>
              <a:t>Routing in Communications Networks</a:t>
            </a:r>
          </a:p>
          <a:p>
            <a:pPr lvl="1" eaLnBrk="1" hangingPunct="1"/>
            <a:r>
              <a:rPr lang="en-US" altLang="en-US" sz="2400"/>
              <a:t>Tracking Windshear</a:t>
            </a:r>
          </a:p>
          <a:p>
            <a:pPr lvl="1" eaLnBrk="1" hangingPunct="1"/>
            <a:r>
              <a:rPr lang="en-US" altLang="en-US" sz="2400"/>
              <a:t>Game Playing (Checkers [Fogel], Tic-Tac-Toe [Angeline])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C2786CC-71ED-4AF6-8D30-FEF98B68772D}"/>
              </a:ext>
            </a:extLst>
          </p:cNvPr>
          <p:cNvSpPr>
            <a:spLocks noGrp="1" noChangeArrowheads="1"/>
          </p:cNvSpPr>
          <p:nvPr>
            <p:ph type="title"/>
          </p:nvPr>
        </p:nvSpPr>
        <p:spPr/>
        <p:txBody>
          <a:bodyPr/>
          <a:lstStyle/>
          <a:p>
            <a:pPr eaLnBrk="1" hangingPunct="1"/>
            <a:r>
              <a:rPr lang="en-US" altLang="en-US" sz="2800"/>
              <a:t>Introduction to Evolutionary Computation</a:t>
            </a:r>
          </a:p>
        </p:txBody>
      </p:sp>
      <p:sp>
        <p:nvSpPr>
          <p:cNvPr id="5123" name="Rectangle 3">
            <a:extLst>
              <a:ext uri="{FF2B5EF4-FFF2-40B4-BE49-F238E27FC236}">
                <a16:creationId xmlns:a16="http://schemas.microsoft.com/office/drawing/2014/main" id="{504B53A2-B942-499F-8BC6-659FF1A3D1A0}"/>
              </a:ext>
            </a:extLst>
          </p:cNvPr>
          <p:cNvSpPr>
            <a:spLocks noGrp="1" noChangeArrowheads="1"/>
          </p:cNvSpPr>
          <p:nvPr>
            <p:ph type="body" idx="1"/>
          </p:nvPr>
        </p:nvSpPr>
        <p:spPr/>
        <p:txBody>
          <a:bodyPr>
            <a:normAutofit/>
          </a:bodyPr>
          <a:lstStyle/>
          <a:p>
            <a:pPr eaLnBrk="1" hangingPunct="1">
              <a:lnSpc>
                <a:spcPct val="90000"/>
              </a:lnSpc>
            </a:pPr>
            <a:r>
              <a:rPr lang="en-US" altLang="en-US"/>
              <a:t>An Example Evolutionary Computation</a:t>
            </a:r>
          </a:p>
          <a:p>
            <a:pPr eaLnBrk="1" hangingPunct="1">
              <a:lnSpc>
                <a:spcPct val="90000"/>
              </a:lnSpc>
              <a:buFontTx/>
              <a:buNone/>
            </a:pPr>
            <a:r>
              <a:rPr lang="en-US" altLang="en-US"/>
              <a:t>	</a:t>
            </a:r>
            <a:r>
              <a:rPr lang="en-US" altLang="en-US" sz="2000">
                <a:latin typeface="Courier New" panose="02070309020205020404" pitchFamily="49" charset="0"/>
              </a:rPr>
              <a:t>Procedure EC{</a:t>
            </a:r>
          </a:p>
          <a:p>
            <a:pPr eaLnBrk="1" hangingPunct="1">
              <a:lnSpc>
                <a:spcPct val="90000"/>
              </a:lnSpc>
              <a:buFontTx/>
              <a:buNone/>
            </a:pPr>
            <a:r>
              <a:rPr lang="en-US" altLang="en-US" sz="2000">
                <a:latin typeface="Courier New" panose="02070309020205020404" pitchFamily="49" charset="0"/>
              </a:rPr>
              <a:t>	  t = 0;</a:t>
            </a:r>
          </a:p>
          <a:p>
            <a:pPr eaLnBrk="1" hangingPunct="1">
              <a:lnSpc>
                <a:spcPct val="90000"/>
              </a:lnSpc>
              <a:buFontTx/>
              <a:buNone/>
            </a:pPr>
            <a:r>
              <a:rPr lang="en-US" altLang="en-US" sz="2000">
                <a:latin typeface="Courier New" panose="02070309020205020404" pitchFamily="49" charset="0"/>
              </a:rPr>
              <a:t>	  Initialize Pop(t);</a:t>
            </a:r>
          </a:p>
          <a:p>
            <a:pPr eaLnBrk="1" hangingPunct="1">
              <a:lnSpc>
                <a:spcPct val="90000"/>
              </a:lnSpc>
              <a:buFontTx/>
              <a:buNone/>
            </a:pPr>
            <a:r>
              <a:rPr lang="en-US" altLang="en-US" sz="2000">
                <a:latin typeface="Courier New" panose="02070309020205020404" pitchFamily="49" charset="0"/>
              </a:rPr>
              <a:t>	  Evaluate Pop(t);</a:t>
            </a:r>
          </a:p>
          <a:p>
            <a:pPr eaLnBrk="1" hangingPunct="1">
              <a:lnSpc>
                <a:spcPct val="90000"/>
              </a:lnSpc>
              <a:buFontTx/>
              <a:buNone/>
            </a:pPr>
            <a:r>
              <a:rPr lang="en-US" altLang="en-US" sz="2000">
                <a:latin typeface="Courier New" panose="02070309020205020404" pitchFamily="49" charset="0"/>
              </a:rPr>
              <a:t>	  While (Not Done)</a:t>
            </a:r>
          </a:p>
          <a:p>
            <a:pPr eaLnBrk="1" hangingPunct="1">
              <a:lnSpc>
                <a:spcPct val="90000"/>
              </a:lnSpc>
              <a:buFontTx/>
              <a:buNone/>
            </a:pPr>
            <a:r>
              <a:rPr lang="en-US" altLang="en-US" sz="2000">
                <a:latin typeface="Courier New" panose="02070309020205020404" pitchFamily="49" charset="0"/>
              </a:rPr>
              <a:t>	  {</a:t>
            </a:r>
          </a:p>
          <a:p>
            <a:pPr eaLnBrk="1" hangingPunct="1">
              <a:lnSpc>
                <a:spcPct val="90000"/>
              </a:lnSpc>
              <a:buFontTx/>
              <a:buNone/>
            </a:pPr>
            <a:r>
              <a:rPr lang="en-US" altLang="en-US" sz="2000">
                <a:latin typeface="Courier New" panose="02070309020205020404" pitchFamily="49" charset="0"/>
              </a:rPr>
              <a:t>	    Parents(t) = Select_Parents(Pop(t));</a:t>
            </a:r>
          </a:p>
          <a:p>
            <a:pPr eaLnBrk="1" hangingPunct="1">
              <a:lnSpc>
                <a:spcPct val="90000"/>
              </a:lnSpc>
              <a:buFontTx/>
              <a:buNone/>
            </a:pPr>
            <a:r>
              <a:rPr lang="en-US" altLang="en-US" sz="2000">
                <a:latin typeface="Courier New" panose="02070309020205020404" pitchFamily="49" charset="0"/>
              </a:rPr>
              <a:t>		Offspring(t) = Procreate(Parents(t));</a:t>
            </a:r>
          </a:p>
          <a:p>
            <a:pPr eaLnBrk="1" hangingPunct="1">
              <a:lnSpc>
                <a:spcPct val="90000"/>
              </a:lnSpc>
              <a:buFontTx/>
              <a:buNone/>
            </a:pPr>
            <a:r>
              <a:rPr lang="en-US" altLang="en-US" sz="2000">
                <a:latin typeface="Courier New" panose="02070309020205020404" pitchFamily="49" charset="0"/>
              </a:rPr>
              <a:t>		Evaluate(Offspring(t));</a:t>
            </a:r>
          </a:p>
          <a:p>
            <a:pPr eaLnBrk="1" hangingPunct="1">
              <a:lnSpc>
                <a:spcPct val="90000"/>
              </a:lnSpc>
              <a:buFontTx/>
              <a:buNone/>
            </a:pPr>
            <a:r>
              <a:rPr lang="en-US" altLang="en-US" sz="2000">
                <a:latin typeface="Courier New" panose="02070309020205020404" pitchFamily="49" charset="0"/>
              </a:rPr>
              <a:t>		Pop(t+1)= Replace(Pop(t),Offspring(t));</a:t>
            </a:r>
          </a:p>
          <a:p>
            <a:pPr eaLnBrk="1" hangingPunct="1">
              <a:lnSpc>
                <a:spcPct val="90000"/>
              </a:lnSpc>
              <a:buFontTx/>
              <a:buNone/>
            </a:pPr>
            <a:r>
              <a:rPr lang="en-US" altLang="en-US" sz="2000">
                <a:latin typeface="Courier New" panose="02070309020205020404" pitchFamily="49" charset="0"/>
              </a:rPr>
              <a:t>		t = t + 1;</a:t>
            </a:r>
          </a:p>
          <a:p>
            <a:pPr eaLnBrk="1" hangingPunct="1">
              <a:lnSpc>
                <a:spcPct val="90000"/>
              </a:lnSpc>
              <a:buFontTx/>
              <a:buNone/>
            </a:pPr>
            <a:r>
              <a:rPr lang="en-US" altLang="en-US" sz="2000">
                <a:latin typeface="Courier New" panose="02070309020205020404" pitchFamily="49"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D53C1C4-829C-47F6-9EF7-648FDAA1F54D}"/>
              </a:ext>
            </a:extLst>
          </p:cNvPr>
          <p:cNvSpPr>
            <a:spLocks noGrp="1" noChangeArrowheads="1"/>
          </p:cNvSpPr>
          <p:nvPr>
            <p:ph type="title"/>
          </p:nvPr>
        </p:nvSpPr>
        <p:spPr/>
        <p:txBody>
          <a:bodyPr/>
          <a:lstStyle/>
          <a:p>
            <a:pPr eaLnBrk="1" hangingPunct="1"/>
            <a:r>
              <a:rPr lang="en-US" altLang="en-US" sz="2800"/>
              <a:t>Introduction to Evolutionary Computation</a:t>
            </a:r>
          </a:p>
        </p:txBody>
      </p:sp>
      <p:sp>
        <p:nvSpPr>
          <p:cNvPr id="6147" name="Rectangle 3">
            <a:extLst>
              <a:ext uri="{FF2B5EF4-FFF2-40B4-BE49-F238E27FC236}">
                <a16:creationId xmlns:a16="http://schemas.microsoft.com/office/drawing/2014/main" id="{D0CFAB7F-091B-4B64-AF32-EE1FD85A1894}"/>
              </a:ext>
            </a:extLst>
          </p:cNvPr>
          <p:cNvSpPr>
            <a:spLocks noGrp="1" noChangeArrowheads="1"/>
          </p:cNvSpPr>
          <p:nvPr>
            <p:ph type="body" idx="1"/>
          </p:nvPr>
        </p:nvSpPr>
        <p:spPr/>
        <p:txBody>
          <a:bodyPr>
            <a:normAutofit fontScale="92500" lnSpcReduction="10000"/>
          </a:bodyPr>
          <a:lstStyle/>
          <a:p>
            <a:pPr eaLnBrk="1" hangingPunct="1"/>
            <a:r>
              <a:rPr lang="en-US" altLang="en-US"/>
              <a:t>In an Evolutionary Computation, a population of candidate solutions (CSs) is randomly generated.</a:t>
            </a:r>
          </a:p>
          <a:p>
            <a:pPr eaLnBrk="1" hangingPunct="1"/>
            <a:r>
              <a:rPr lang="en-US" altLang="en-US"/>
              <a:t>Each of the CSs is evaluated and assigned a fitness based on a user specified evaluation function. The evaluation function is used to determine the ‘goodness’ of a CS.</a:t>
            </a:r>
          </a:p>
          <a:p>
            <a:pPr eaLnBrk="1" hangingPunct="1"/>
            <a:r>
              <a:rPr lang="en-US" altLang="en-US"/>
              <a:t>A number of individuals are then selected to be parents based on their fitness. The </a:t>
            </a:r>
            <a:r>
              <a:rPr lang="en-US" altLang="en-US" i="1"/>
              <a:t>Select_Parents</a:t>
            </a:r>
            <a:r>
              <a:rPr lang="en-US" altLang="en-US"/>
              <a:t> method must be one that balances the urge for selecting the best performing CSs with the need for population diversity.</a:t>
            </a:r>
          </a:p>
          <a:p>
            <a:pPr eaLnBrk="1" hangingPunct="1"/>
            <a:r>
              <a:rPr lang="en-US" altLang="en-US"/>
              <a:t>The selected parents are then allowed to create a set of offspring which are evaluated and assigned a fitness using the same evaluation function defined by the user.</a:t>
            </a:r>
          </a:p>
          <a:p>
            <a:pPr eaLnBrk="1" hangingPunct="1"/>
            <a:r>
              <a:rPr lang="en-US" altLang="en-US"/>
              <a:t>Finally, a decision must be made as to which individuals of the current population and the offspring population should be allowed to survive. Typically, in EC , this is done to guarantee that the population size remains constant.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4950CBC-3021-47E6-925F-139DFE376BCF}"/>
              </a:ext>
            </a:extLst>
          </p:cNvPr>
          <p:cNvSpPr>
            <a:spLocks noGrp="1" noChangeArrowheads="1"/>
          </p:cNvSpPr>
          <p:nvPr>
            <p:ph type="title"/>
          </p:nvPr>
        </p:nvSpPr>
        <p:spPr/>
        <p:txBody>
          <a:bodyPr/>
          <a:lstStyle/>
          <a:p>
            <a:pPr eaLnBrk="1" hangingPunct="1"/>
            <a:r>
              <a:rPr lang="en-US" altLang="en-US" sz="2800"/>
              <a:t>Introduction to Evolutionary Computation</a:t>
            </a:r>
          </a:p>
        </p:txBody>
      </p:sp>
      <p:sp>
        <p:nvSpPr>
          <p:cNvPr id="8195" name="Rectangle 3">
            <a:extLst>
              <a:ext uri="{FF2B5EF4-FFF2-40B4-BE49-F238E27FC236}">
                <a16:creationId xmlns:a16="http://schemas.microsoft.com/office/drawing/2014/main" id="{BF8CAC0E-32A9-42F1-8AB1-9C99980F23D7}"/>
              </a:ext>
            </a:extLst>
          </p:cNvPr>
          <p:cNvSpPr>
            <a:spLocks noGrp="1" noChangeArrowheads="1"/>
          </p:cNvSpPr>
          <p:nvPr>
            <p:ph type="body" idx="1"/>
          </p:nvPr>
        </p:nvSpPr>
        <p:spPr/>
        <p:txBody>
          <a:bodyPr>
            <a:normAutofit/>
          </a:bodyPr>
          <a:lstStyle/>
          <a:p>
            <a:pPr eaLnBrk="1" hangingPunct="1">
              <a:lnSpc>
                <a:spcPct val="90000"/>
              </a:lnSpc>
            </a:pPr>
            <a:r>
              <a:rPr lang="en-US" altLang="en-US" sz="2800"/>
              <a:t>Once a decision is made the survivors comprise the next generation (Pop(t+1)). </a:t>
            </a:r>
          </a:p>
          <a:p>
            <a:pPr eaLnBrk="1" hangingPunct="1">
              <a:lnSpc>
                <a:spcPct val="90000"/>
              </a:lnSpc>
            </a:pPr>
            <a:r>
              <a:rPr lang="en-US" altLang="en-US" sz="2800"/>
              <a:t>This process of selecting parents based on their fitness, allowing them to create offspring, and replacing weaker members of the population is repeated for a user specified number of cycles. </a:t>
            </a:r>
          </a:p>
          <a:p>
            <a:pPr eaLnBrk="1" hangingPunct="1">
              <a:lnSpc>
                <a:spcPct val="90000"/>
              </a:lnSpc>
            </a:pPr>
            <a:r>
              <a:rPr lang="en-US" altLang="en-US" sz="2800"/>
              <a:t>Stopping conditions for evolutionary search could be:</a:t>
            </a:r>
          </a:p>
          <a:p>
            <a:pPr lvl="1" eaLnBrk="1" hangingPunct="1">
              <a:lnSpc>
                <a:spcPct val="90000"/>
              </a:lnSpc>
            </a:pPr>
            <a:r>
              <a:rPr lang="en-US" altLang="en-US" sz="2400"/>
              <a:t>The discovery of an optimal or near optimal solution</a:t>
            </a:r>
          </a:p>
          <a:p>
            <a:pPr lvl="1" eaLnBrk="1" hangingPunct="1">
              <a:lnSpc>
                <a:spcPct val="90000"/>
              </a:lnSpc>
            </a:pPr>
            <a:r>
              <a:rPr lang="en-US" altLang="en-US" sz="2400"/>
              <a:t>Convergence on a single solution or set of similar solutions,</a:t>
            </a:r>
          </a:p>
          <a:p>
            <a:pPr lvl="1" eaLnBrk="1" hangingPunct="1">
              <a:lnSpc>
                <a:spcPct val="90000"/>
              </a:lnSpc>
            </a:pPr>
            <a:r>
              <a:rPr lang="en-US" altLang="en-US" sz="2400"/>
              <a:t>When the EC detects the problem has no feasible solution,</a:t>
            </a:r>
          </a:p>
          <a:p>
            <a:pPr lvl="1" eaLnBrk="1" hangingPunct="1">
              <a:lnSpc>
                <a:spcPct val="90000"/>
              </a:lnSpc>
            </a:pPr>
            <a:r>
              <a:rPr lang="en-US" altLang="en-US" sz="2400"/>
              <a:t>After a user-specified threshold has been reached, or</a:t>
            </a:r>
          </a:p>
          <a:p>
            <a:pPr lvl="1" eaLnBrk="1" hangingPunct="1">
              <a:lnSpc>
                <a:spcPct val="90000"/>
              </a:lnSpc>
            </a:pPr>
            <a:r>
              <a:rPr lang="en-US" altLang="en-US" sz="2400"/>
              <a:t>After a maximum number of cycles.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19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9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1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06070A9-2A14-413C-86A2-D90B75D52257}"/>
              </a:ext>
            </a:extLst>
          </p:cNvPr>
          <p:cNvSpPr>
            <a:spLocks noGrp="1" noChangeArrowheads="1"/>
          </p:cNvSpPr>
          <p:nvPr>
            <p:ph type="title"/>
          </p:nvPr>
        </p:nvSpPr>
        <p:spPr/>
        <p:txBody>
          <a:bodyPr/>
          <a:lstStyle/>
          <a:p>
            <a:pPr eaLnBrk="1" hangingPunct="1"/>
            <a:r>
              <a:rPr lang="en-US" altLang="en-US" sz="2800"/>
              <a:t>A Brief History of Evolutionary Computation</a:t>
            </a:r>
          </a:p>
        </p:txBody>
      </p:sp>
      <p:sp>
        <p:nvSpPr>
          <p:cNvPr id="9219" name="Rectangle 3">
            <a:extLst>
              <a:ext uri="{FF2B5EF4-FFF2-40B4-BE49-F238E27FC236}">
                <a16:creationId xmlns:a16="http://schemas.microsoft.com/office/drawing/2014/main" id="{F3B48430-20A9-4C9E-8FE1-8BA344699043}"/>
              </a:ext>
            </a:extLst>
          </p:cNvPr>
          <p:cNvSpPr>
            <a:spLocks noGrp="1" noChangeArrowheads="1"/>
          </p:cNvSpPr>
          <p:nvPr>
            <p:ph type="body" idx="1"/>
          </p:nvPr>
        </p:nvSpPr>
        <p:spPr/>
        <p:txBody>
          <a:bodyPr>
            <a:normAutofit/>
          </a:bodyPr>
          <a:lstStyle/>
          <a:p>
            <a:pPr eaLnBrk="1" hangingPunct="1">
              <a:lnSpc>
                <a:spcPct val="90000"/>
              </a:lnSpc>
            </a:pPr>
            <a:r>
              <a:rPr lang="en-US" altLang="en-US" sz="2800"/>
              <a:t>The idea of using simulated evolution to solve engineering and design problems have been around since the 1950’s (Fogel, 2000).</a:t>
            </a:r>
          </a:p>
          <a:p>
            <a:pPr lvl="1" eaLnBrk="1" hangingPunct="1">
              <a:lnSpc>
                <a:spcPct val="90000"/>
              </a:lnSpc>
            </a:pPr>
            <a:r>
              <a:rPr lang="en-US" altLang="en-US" sz="2400"/>
              <a:t>Bremermann, 1962</a:t>
            </a:r>
          </a:p>
          <a:p>
            <a:pPr lvl="1" eaLnBrk="1" hangingPunct="1">
              <a:lnSpc>
                <a:spcPct val="90000"/>
              </a:lnSpc>
            </a:pPr>
            <a:r>
              <a:rPr lang="en-US" altLang="en-US" sz="2400"/>
              <a:t>Box, 1957</a:t>
            </a:r>
          </a:p>
          <a:p>
            <a:pPr lvl="1" eaLnBrk="1" hangingPunct="1">
              <a:lnSpc>
                <a:spcPct val="90000"/>
              </a:lnSpc>
            </a:pPr>
            <a:r>
              <a:rPr lang="en-US" altLang="en-US" sz="2400"/>
              <a:t>Friedberg, 1958</a:t>
            </a:r>
          </a:p>
          <a:p>
            <a:pPr eaLnBrk="1" hangingPunct="1">
              <a:lnSpc>
                <a:spcPct val="90000"/>
              </a:lnSpc>
            </a:pPr>
            <a:r>
              <a:rPr lang="en-US" altLang="en-US" sz="2800"/>
              <a:t>However, it wasn’t until the early 1960’s that we began to see three influential forms of EC emerge (Back et al, 1997):</a:t>
            </a:r>
          </a:p>
          <a:p>
            <a:pPr lvl="1" eaLnBrk="1" hangingPunct="1">
              <a:lnSpc>
                <a:spcPct val="90000"/>
              </a:lnSpc>
            </a:pPr>
            <a:r>
              <a:rPr lang="en-US" altLang="en-US" sz="2400"/>
              <a:t>Evolutionary Programming (Lawrence Fogel, 1962),</a:t>
            </a:r>
          </a:p>
          <a:p>
            <a:pPr lvl="1" eaLnBrk="1" hangingPunct="1">
              <a:lnSpc>
                <a:spcPct val="90000"/>
              </a:lnSpc>
            </a:pPr>
            <a:r>
              <a:rPr lang="en-US" altLang="en-US" sz="2400"/>
              <a:t>Genetic Algorithms (Holland, 1962)</a:t>
            </a:r>
          </a:p>
          <a:p>
            <a:pPr lvl="1" eaLnBrk="1" hangingPunct="1">
              <a:lnSpc>
                <a:spcPct val="90000"/>
              </a:lnSpc>
            </a:pPr>
            <a:r>
              <a:rPr lang="en-US" altLang="en-US" sz="2400"/>
              <a:t>Evolution Strategies (Rechenberg, 1965 &amp; Schwefel, 1968),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21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C7D2630-EBF8-4C62-8ADC-589B77B161D7}"/>
              </a:ext>
            </a:extLst>
          </p:cNvPr>
          <p:cNvSpPr>
            <a:spLocks noGrp="1" noChangeArrowheads="1"/>
          </p:cNvSpPr>
          <p:nvPr>
            <p:ph type="title"/>
          </p:nvPr>
        </p:nvSpPr>
        <p:spPr/>
        <p:txBody>
          <a:bodyPr/>
          <a:lstStyle/>
          <a:p>
            <a:pPr eaLnBrk="1" hangingPunct="1"/>
            <a:r>
              <a:rPr lang="en-US" altLang="en-US" sz="2800"/>
              <a:t>A Brief History of Evolutionary Computation</a:t>
            </a:r>
          </a:p>
        </p:txBody>
      </p:sp>
      <p:sp>
        <p:nvSpPr>
          <p:cNvPr id="10243" name="Rectangle 3">
            <a:extLst>
              <a:ext uri="{FF2B5EF4-FFF2-40B4-BE49-F238E27FC236}">
                <a16:creationId xmlns:a16="http://schemas.microsoft.com/office/drawing/2014/main" id="{FFEDFBF4-DA21-4CC1-880E-BBC0F1F0EFCB}"/>
              </a:ext>
            </a:extLst>
          </p:cNvPr>
          <p:cNvSpPr>
            <a:spLocks noGrp="1" noChangeArrowheads="1"/>
          </p:cNvSpPr>
          <p:nvPr>
            <p:ph type="body" idx="1"/>
          </p:nvPr>
        </p:nvSpPr>
        <p:spPr/>
        <p:txBody>
          <a:bodyPr>
            <a:normAutofit/>
          </a:bodyPr>
          <a:lstStyle/>
          <a:p>
            <a:pPr eaLnBrk="1" hangingPunct="1">
              <a:lnSpc>
                <a:spcPct val="90000"/>
              </a:lnSpc>
            </a:pPr>
            <a:r>
              <a:rPr lang="en-US" altLang="en-US" sz="2800"/>
              <a:t>The designers of each of the EC techniques saw that their particular problems could be solved via simulated evolution.</a:t>
            </a:r>
          </a:p>
          <a:p>
            <a:pPr lvl="1" eaLnBrk="1" hangingPunct="1">
              <a:lnSpc>
                <a:spcPct val="90000"/>
              </a:lnSpc>
            </a:pPr>
            <a:r>
              <a:rPr lang="en-US" altLang="en-US" sz="2400"/>
              <a:t>Fogel was concerned with solving prediction problems.</a:t>
            </a:r>
          </a:p>
          <a:p>
            <a:pPr lvl="1" eaLnBrk="1" hangingPunct="1">
              <a:lnSpc>
                <a:spcPct val="90000"/>
              </a:lnSpc>
            </a:pPr>
            <a:r>
              <a:rPr lang="en-US" altLang="en-US" sz="2400"/>
              <a:t>Rechenberg &amp; Schwefel were concerned with solving parameter optimization problems.</a:t>
            </a:r>
          </a:p>
          <a:p>
            <a:pPr lvl="1" eaLnBrk="1" hangingPunct="1">
              <a:lnSpc>
                <a:spcPct val="90000"/>
              </a:lnSpc>
            </a:pPr>
            <a:r>
              <a:rPr lang="en-US" altLang="en-US" sz="2400"/>
              <a:t>Holland was concerned with developing robust adaptive systems.</a:t>
            </a:r>
          </a:p>
          <a:p>
            <a:pPr lvl="1" eaLnBrk="1" hangingPunct="1">
              <a:lnSpc>
                <a:spcPct val="90000"/>
              </a:lnSpc>
            </a:pPr>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Game AI</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a:bodyPr>
          <a:lstStyle/>
          <a:p>
            <a:pPr>
              <a:tabLst>
                <a:tab pos="1033463" algn="l"/>
              </a:tabLst>
            </a:pPr>
            <a:r>
              <a:rPr lang="it-IT">
                <a:solidFill>
                  <a:schemeClr val="accent4"/>
                </a:solidFill>
                <a:latin typeface="Corbel"/>
                <a:cs typeface="Corbel"/>
              </a:rPr>
              <a:t>AI for GAMES ≠ AI In General</a:t>
            </a:r>
          </a:p>
          <a:p>
            <a:pPr>
              <a:tabLst>
                <a:tab pos="1033463" algn="l"/>
              </a:tabLst>
            </a:pPr>
            <a:r>
              <a:rPr lang="it-IT">
                <a:solidFill>
                  <a:schemeClr val="accent4"/>
                </a:solidFill>
                <a:latin typeface="Corbel"/>
                <a:cs typeface="Corbel"/>
              </a:rPr>
              <a:t>In fact Game AI should be sub-optimal</a:t>
            </a:r>
          </a:p>
          <a:p>
            <a:pPr lvl="1">
              <a:tabLst>
                <a:tab pos="1033463" algn="l"/>
              </a:tabLst>
            </a:pPr>
            <a:r>
              <a:rPr lang="it-IT">
                <a:solidFill>
                  <a:schemeClr val="accent4"/>
                </a:solidFill>
                <a:latin typeface="Corbel"/>
                <a:cs typeface="Corbel"/>
              </a:rPr>
              <a:t>Must be smart, but purposely flawed</a:t>
            </a:r>
          </a:p>
          <a:p>
            <a:pPr lvl="1">
              <a:tabLst>
                <a:tab pos="1033463" algn="l"/>
              </a:tabLst>
            </a:pPr>
            <a:r>
              <a:rPr lang="it-IT">
                <a:solidFill>
                  <a:schemeClr val="accent4"/>
                </a:solidFill>
                <a:latin typeface="Corbel"/>
                <a:cs typeface="Corbel"/>
              </a:rPr>
              <a:t>It should add entertainment value, present challenge, but not be invincible</a:t>
            </a:r>
          </a:p>
          <a:p>
            <a:pPr>
              <a:tabLst>
                <a:tab pos="1033463" algn="l"/>
              </a:tabLst>
            </a:pPr>
            <a:r>
              <a:rPr lang="it-IT">
                <a:solidFill>
                  <a:schemeClr val="accent4"/>
                </a:solidFill>
                <a:latin typeface="Corbel"/>
                <a:cs typeface="Corbel"/>
              </a:rPr>
              <a:t>It is not allowed to 'peek behind the curtain'</a:t>
            </a:r>
          </a:p>
          <a:p>
            <a:pPr>
              <a:tabLst>
                <a:tab pos="1033463" algn="l"/>
              </a:tabLst>
            </a:pPr>
            <a:r>
              <a:rPr lang="it-IT">
                <a:solidFill>
                  <a:schemeClr val="accent4"/>
                </a:solidFill>
                <a:latin typeface="Corbel"/>
                <a:cs typeface="Corbel"/>
              </a:rPr>
              <a:t>It must perform in real time (O(1)?)</a:t>
            </a:r>
          </a:p>
          <a:p>
            <a:pPr>
              <a:tabLst>
                <a:tab pos="1033463" algn="l"/>
              </a:tabLst>
            </a:pPr>
            <a:r>
              <a:rPr lang="it-IT">
                <a:solidFill>
                  <a:schemeClr val="accent4"/>
                </a:solidFill>
                <a:latin typeface="Corbel"/>
                <a:cs typeface="Corbel"/>
              </a:rPr>
              <a:t>User perception is paramount</a:t>
            </a:r>
          </a:p>
          <a:p>
            <a:pPr>
              <a:tabLst>
                <a:tab pos="1033463" algn="l"/>
              </a:tabLst>
            </a:pPr>
            <a:r>
              <a:rPr lang="it-IT">
                <a:solidFill>
                  <a:schemeClr val="accent4"/>
                </a:solidFill>
                <a:latin typeface="Corbel"/>
                <a:cs typeface="Corbel"/>
              </a:rPr>
              <a:t>Most Game AI is focused around </a:t>
            </a:r>
            <a:r>
              <a:rPr lang="it-IT">
                <a:solidFill>
                  <a:schemeClr val="bg2">
                    <a:lumMod val="50000"/>
                  </a:schemeClr>
                </a:solidFill>
                <a:latin typeface="Corbel"/>
                <a:cs typeface="Corbel"/>
              </a:rPr>
              <a:t>agents</a:t>
            </a:r>
          </a:p>
          <a:p>
            <a:pPr lvl="1">
              <a:tabLst>
                <a:tab pos="1033463" algn="l"/>
              </a:tabLst>
            </a:pPr>
            <a:r>
              <a:rPr lang="it-IT">
                <a:solidFill>
                  <a:schemeClr val="accent4"/>
                </a:solidFill>
                <a:latin typeface="Corbel"/>
                <a:cs typeface="Corbel"/>
              </a:rPr>
              <a:t>NPCs, whether enemy, ally, or neutral</a:t>
            </a:r>
          </a:p>
          <a:p>
            <a:pPr>
              <a:tabLst>
                <a:tab pos="1033463" algn="l"/>
              </a:tabLst>
            </a:pPr>
            <a:r>
              <a:rPr lang="it-IT">
                <a:solidFill>
                  <a:schemeClr val="accent4"/>
                </a:solidFill>
                <a:latin typeface="Corbel"/>
                <a:cs typeface="Corbel"/>
              </a:rPr>
              <a:t>It needs to have the same limitations/constraints as the human player</a:t>
            </a:r>
          </a:p>
          <a:p>
            <a:pPr lvl="1">
              <a:tabLst>
                <a:tab pos="1033463" algn="l"/>
              </a:tabLst>
            </a:pPr>
            <a:r>
              <a:rPr lang="it-IT">
                <a:solidFill>
                  <a:schemeClr val="accent4"/>
                </a:solidFill>
                <a:latin typeface="Corbel"/>
                <a:cs typeface="Corbel"/>
              </a:rPr>
              <a:t>Vision, Hearing, Communication, Reaction time, etc.</a:t>
            </a:r>
          </a:p>
          <a:p>
            <a:pPr>
              <a:tabLst>
                <a:tab pos="1033463" algn="l"/>
              </a:tabLst>
            </a:pPr>
            <a:endParaRPr lang="en-US">
              <a:solidFill>
                <a:schemeClr val="accent4"/>
              </a:solidFill>
              <a:latin typeface="Corbel"/>
              <a:cs typeface="Corbel"/>
            </a:endParaRPr>
          </a:p>
          <a:p>
            <a:pPr marL="0" indent="0">
              <a:buNone/>
              <a:tabLst>
                <a:tab pos="1033463" algn="l"/>
              </a:tabLst>
            </a:pPr>
            <a:endParaRPr lang="en-US" i="1" dirty="0">
              <a:solidFill>
                <a:schemeClr val="bg2">
                  <a:lumMod val="50000"/>
                </a:schemeClr>
              </a:solidFill>
              <a:latin typeface="Corbel"/>
              <a:cs typeface="Corbel"/>
            </a:endParaRPr>
          </a:p>
        </p:txBody>
      </p:sp>
      <p:grpSp>
        <p:nvGrpSpPr>
          <p:cNvPr id="4" name="Group 3">
            <a:extLst>
              <a:ext uri="{FF2B5EF4-FFF2-40B4-BE49-F238E27FC236}">
                <a16:creationId xmlns:a16="http://schemas.microsoft.com/office/drawing/2014/main" id="{90524E28-A014-4587-8B37-4E9EBCDAE58B}"/>
              </a:ext>
            </a:extLst>
          </p:cNvPr>
          <p:cNvGrpSpPr/>
          <p:nvPr/>
        </p:nvGrpSpPr>
        <p:grpSpPr>
          <a:xfrm>
            <a:off x="5456892" y="3268554"/>
            <a:ext cx="6553200" cy="3405094"/>
            <a:chOff x="609600" y="2133600"/>
            <a:chExt cx="7772400" cy="4038600"/>
          </a:xfrm>
        </p:grpSpPr>
        <p:sp>
          <p:nvSpPr>
            <p:cNvPr id="5" name="Rectangle 3">
              <a:extLst>
                <a:ext uri="{FF2B5EF4-FFF2-40B4-BE49-F238E27FC236}">
                  <a16:creationId xmlns:a16="http://schemas.microsoft.com/office/drawing/2014/main" id="{952DD7A6-2019-4A44-B1B2-975F2643F78C}"/>
                </a:ext>
              </a:extLst>
            </p:cNvPr>
            <p:cNvSpPr>
              <a:spLocks noChangeArrowheads="1"/>
            </p:cNvSpPr>
            <p:nvPr/>
          </p:nvSpPr>
          <p:spPr bwMode="auto">
            <a:xfrm>
              <a:off x="6824663" y="4229100"/>
              <a:ext cx="1557337" cy="1485900"/>
            </a:xfrm>
            <a:prstGeom prst="rect">
              <a:avLst/>
            </a:prstGeom>
            <a:solidFill>
              <a:schemeClr val="bg1"/>
            </a:solidFill>
            <a:ln w="28575">
              <a:solidFill>
                <a:schemeClr val="tx1"/>
              </a:solidFill>
              <a:miter lim="800000"/>
              <a:headEnd/>
              <a:tailEnd/>
            </a:ln>
          </p:spPr>
          <p:txBody>
            <a:bodyPr/>
            <a:lstStyle/>
            <a:p>
              <a:pPr eaLnBrk="0" hangingPunct="0"/>
              <a:endParaRPr lang="en-US" sz="2400">
                <a:latin typeface="Times New Roman" pitchFamily="18" charset="0"/>
              </a:endParaRPr>
            </a:p>
          </p:txBody>
        </p:sp>
        <p:sp>
          <p:nvSpPr>
            <p:cNvPr id="6" name="Rectangle 4">
              <a:extLst>
                <a:ext uri="{FF2B5EF4-FFF2-40B4-BE49-F238E27FC236}">
                  <a16:creationId xmlns:a16="http://schemas.microsoft.com/office/drawing/2014/main" id="{B7CB6210-FA2C-48C9-B4EF-EF5A8839C80F}"/>
                </a:ext>
              </a:extLst>
            </p:cNvPr>
            <p:cNvSpPr>
              <a:spLocks noChangeArrowheads="1"/>
            </p:cNvSpPr>
            <p:nvPr/>
          </p:nvSpPr>
          <p:spPr bwMode="auto">
            <a:xfrm>
              <a:off x="6696075" y="4762500"/>
              <a:ext cx="113982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7" name="Group 5">
              <a:extLst>
                <a:ext uri="{FF2B5EF4-FFF2-40B4-BE49-F238E27FC236}">
                  <a16:creationId xmlns:a16="http://schemas.microsoft.com/office/drawing/2014/main" id="{7C8765F7-07D2-4C73-BC00-3C282A42AB1A}"/>
                </a:ext>
              </a:extLst>
            </p:cNvPr>
            <p:cNvGrpSpPr>
              <a:grpSpLocks/>
            </p:cNvGrpSpPr>
            <p:nvPr/>
          </p:nvGrpSpPr>
          <p:grpSpPr bwMode="auto">
            <a:xfrm>
              <a:off x="7319963" y="4838700"/>
              <a:ext cx="574675" cy="468313"/>
              <a:chOff x="987" y="1403"/>
              <a:chExt cx="362" cy="295"/>
            </a:xfrm>
          </p:grpSpPr>
          <p:sp>
            <p:nvSpPr>
              <p:cNvPr id="35" name="Oval 6">
                <a:extLst>
                  <a:ext uri="{FF2B5EF4-FFF2-40B4-BE49-F238E27FC236}">
                    <a16:creationId xmlns:a16="http://schemas.microsoft.com/office/drawing/2014/main" id="{9EDB7771-964C-46AF-983C-00D5FA7100C2}"/>
                  </a:ext>
                </a:extLst>
              </p:cNvPr>
              <p:cNvSpPr>
                <a:spLocks noChangeArrowheads="1"/>
              </p:cNvSpPr>
              <p:nvPr/>
            </p:nvSpPr>
            <p:spPr bwMode="auto">
              <a:xfrm>
                <a:off x="1096" y="1403"/>
                <a:ext cx="72" cy="41"/>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Oval 7">
                <a:extLst>
                  <a:ext uri="{FF2B5EF4-FFF2-40B4-BE49-F238E27FC236}">
                    <a16:creationId xmlns:a16="http://schemas.microsoft.com/office/drawing/2014/main" id="{10726BAE-9460-4FCD-8798-D429A76C3C93}"/>
                  </a:ext>
                </a:extLst>
              </p:cNvPr>
              <p:cNvSpPr>
                <a:spLocks noChangeArrowheads="1"/>
              </p:cNvSpPr>
              <p:nvPr/>
            </p:nvSpPr>
            <p:spPr bwMode="auto">
              <a:xfrm>
                <a:off x="1204" y="1464"/>
                <a:ext cx="72" cy="41"/>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8">
                <a:extLst>
                  <a:ext uri="{FF2B5EF4-FFF2-40B4-BE49-F238E27FC236}">
                    <a16:creationId xmlns:a16="http://schemas.microsoft.com/office/drawing/2014/main" id="{124B440D-6CE9-4762-A889-94DC3A1CDA43}"/>
                  </a:ext>
                </a:extLst>
              </p:cNvPr>
              <p:cNvSpPr>
                <a:spLocks noChangeArrowheads="1"/>
              </p:cNvSpPr>
              <p:nvPr/>
            </p:nvSpPr>
            <p:spPr bwMode="auto">
              <a:xfrm>
                <a:off x="987" y="1464"/>
                <a:ext cx="72" cy="41"/>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Oval 9">
                <a:extLst>
                  <a:ext uri="{FF2B5EF4-FFF2-40B4-BE49-F238E27FC236}">
                    <a16:creationId xmlns:a16="http://schemas.microsoft.com/office/drawing/2014/main" id="{D563F867-DAB4-4D1B-813F-2C760EE1D77D}"/>
                  </a:ext>
                </a:extLst>
              </p:cNvPr>
              <p:cNvSpPr>
                <a:spLocks noChangeArrowheads="1"/>
              </p:cNvSpPr>
              <p:nvPr/>
            </p:nvSpPr>
            <p:spPr bwMode="auto">
              <a:xfrm>
                <a:off x="1132" y="1535"/>
                <a:ext cx="72" cy="41"/>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Oval 10">
                <a:extLst>
                  <a:ext uri="{FF2B5EF4-FFF2-40B4-BE49-F238E27FC236}">
                    <a16:creationId xmlns:a16="http://schemas.microsoft.com/office/drawing/2014/main" id="{4698FC25-9333-44B3-BFB5-F1AE7675B6D3}"/>
                  </a:ext>
                </a:extLst>
              </p:cNvPr>
              <p:cNvSpPr>
                <a:spLocks noChangeArrowheads="1"/>
              </p:cNvSpPr>
              <p:nvPr/>
            </p:nvSpPr>
            <p:spPr bwMode="auto">
              <a:xfrm>
                <a:off x="1276" y="1535"/>
                <a:ext cx="73" cy="41"/>
              </a:xfrm>
              <a:prstGeom prst="ellipse">
                <a:avLst/>
              </a:prstGeom>
              <a:solidFill>
                <a:schemeClr val="bg1"/>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Line 11">
                <a:extLst>
                  <a:ext uri="{FF2B5EF4-FFF2-40B4-BE49-F238E27FC236}">
                    <a16:creationId xmlns:a16="http://schemas.microsoft.com/office/drawing/2014/main" id="{04B7D22E-171F-4E07-9DCC-28C592EE65C5}"/>
                  </a:ext>
                </a:extLst>
              </p:cNvPr>
              <p:cNvSpPr>
                <a:spLocks noChangeShapeType="1"/>
              </p:cNvSpPr>
              <p:nvPr/>
            </p:nvSpPr>
            <p:spPr bwMode="auto">
              <a:xfrm flipH="1">
                <a:off x="1050" y="1439"/>
                <a:ext cx="55" cy="3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12">
                <a:extLst>
                  <a:ext uri="{FF2B5EF4-FFF2-40B4-BE49-F238E27FC236}">
                    <a16:creationId xmlns:a16="http://schemas.microsoft.com/office/drawing/2014/main" id="{979E90D7-11CA-4B0C-97FB-333191C9D2CD}"/>
                  </a:ext>
                </a:extLst>
              </p:cNvPr>
              <p:cNvSpPr>
                <a:spLocks noChangeShapeType="1"/>
              </p:cNvSpPr>
              <p:nvPr/>
            </p:nvSpPr>
            <p:spPr bwMode="auto">
              <a:xfrm>
                <a:off x="1261" y="1502"/>
                <a:ext cx="33" cy="3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13">
                <a:extLst>
                  <a:ext uri="{FF2B5EF4-FFF2-40B4-BE49-F238E27FC236}">
                    <a16:creationId xmlns:a16="http://schemas.microsoft.com/office/drawing/2014/main" id="{A32CBF5A-EED8-4C8A-9DBF-E31982BF7800}"/>
                  </a:ext>
                </a:extLst>
              </p:cNvPr>
              <p:cNvSpPr>
                <a:spLocks noChangeShapeType="1"/>
              </p:cNvSpPr>
              <p:nvPr/>
            </p:nvSpPr>
            <p:spPr bwMode="auto">
              <a:xfrm flipH="1">
                <a:off x="1177" y="1502"/>
                <a:ext cx="39" cy="3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14">
                <a:extLst>
                  <a:ext uri="{FF2B5EF4-FFF2-40B4-BE49-F238E27FC236}">
                    <a16:creationId xmlns:a16="http://schemas.microsoft.com/office/drawing/2014/main" id="{A98C176B-37EA-45D2-B6C1-75D3E3F88180}"/>
                  </a:ext>
                </a:extLst>
              </p:cNvPr>
              <p:cNvSpPr>
                <a:spLocks noChangeShapeType="1"/>
              </p:cNvSpPr>
              <p:nvPr/>
            </p:nvSpPr>
            <p:spPr bwMode="auto">
              <a:xfrm>
                <a:off x="1312" y="1576"/>
                <a:ext cx="0" cy="12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Line 15">
                <a:extLst>
                  <a:ext uri="{FF2B5EF4-FFF2-40B4-BE49-F238E27FC236}">
                    <a16:creationId xmlns:a16="http://schemas.microsoft.com/office/drawing/2014/main" id="{2122B978-C78C-42D8-85A6-AE9EEF689D17}"/>
                  </a:ext>
                </a:extLst>
              </p:cNvPr>
              <p:cNvSpPr>
                <a:spLocks noChangeShapeType="1"/>
              </p:cNvSpPr>
              <p:nvPr/>
            </p:nvSpPr>
            <p:spPr bwMode="auto">
              <a:xfrm>
                <a:off x="1152" y="1440"/>
                <a:ext cx="81" cy="21"/>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 name="Rectangle 16">
              <a:extLst>
                <a:ext uri="{FF2B5EF4-FFF2-40B4-BE49-F238E27FC236}">
                  <a16:creationId xmlns:a16="http://schemas.microsoft.com/office/drawing/2014/main" id="{D164BDBC-B9C5-4A5D-86B5-C5E5387A90FC}"/>
                </a:ext>
              </a:extLst>
            </p:cNvPr>
            <p:cNvSpPr>
              <a:spLocks noChangeArrowheads="1"/>
            </p:cNvSpPr>
            <p:nvPr/>
          </p:nvSpPr>
          <p:spPr bwMode="auto">
            <a:xfrm>
              <a:off x="7243763" y="5372100"/>
              <a:ext cx="762000" cy="2286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7">
              <a:extLst>
                <a:ext uri="{FF2B5EF4-FFF2-40B4-BE49-F238E27FC236}">
                  <a16:creationId xmlns:a16="http://schemas.microsoft.com/office/drawing/2014/main" id="{774EF419-3C5E-44A3-9B73-3997BF6774AA}"/>
                </a:ext>
              </a:extLst>
            </p:cNvPr>
            <p:cNvSpPr>
              <a:spLocks noChangeArrowheads="1"/>
            </p:cNvSpPr>
            <p:nvPr/>
          </p:nvSpPr>
          <p:spPr bwMode="auto">
            <a:xfrm>
              <a:off x="6938963" y="4381500"/>
              <a:ext cx="533400" cy="2286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18">
              <a:extLst>
                <a:ext uri="{FF2B5EF4-FFF2-40B4-BE49-F238E27FC236}">
                  <a16:creationId xmlns:a16="http://schemas.microsoft.com/office/drawing/2014/main" id="{C2453FC2-65B3-40F0-8A30-42EE7F037859}"/>
                </a:ext>
              </a:extLst>
            </p:cNvPr>
            <p:cNvSpPr>
              <a:spLocks noChangeShapeType="1"/>
            </p:cNvSpPr>
            <p:nvPr/>
          </p:nvSpPr>
          <p:spPr bwMode="auto">
            <a:xfrm>
              <a:off x="7472363" y="4495800"/>
              <a:ext cx="2286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9">
              <a:extLst>
                <a:ext uri="{FF2B5EF4-FFF2-40B4-BE49-F238E27FC236}">
                  <a16:creationId xmlns:a16="http://schemas.microsoft.com/office/drawing/2014/main" id="{0C95AAD2-A75D-4F93-8B39-C389D7FB53F1}"/>
                </a:ext>
              </a:extLst>
            </p:cNvPr>
            <p:cNvSpPr>
              <a:spLocks noChangeArrowheads="1"/>
            </p:cNvSpPr>
            <p:nvPr/>
          </p:nvSpPr>
          <p:spPr bwMode="auto">
            <a:xfrm>
              <a:off x="7700963" y="4381500"/>
              <a:ext cx="533400" cy="22860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 name="Group 20">
              <a:extLst>
                <a:ext uri="{FF2B5EF4-FFF2-40B4-BE49-F238E27FC236}">
                  <a16:creationId xmlns:a16="http://schemas.microsoft.com/office/drawing/2014/main" id="{C73D05EB-A146-4717-B0AD-FF15F32FD49B}"/>
                </a:ext>
              </a:extLst>
            </p:cNvPr>
            <p:cNvGrpSpPr>
              <a:grpSpLocks/>
            </p:cNvGrpSpPr>
            <p:nvPr/>
          </p:nvGrpSpPr>
          <p:grpSpPr bwMode="auto">
            <a:xfrm>
              <a:off x="5324475" y="4686300"/>
              <a:ext cx="1371600" cy="609600"/>
              <a:chOff x="3600" y="2352"/>
              <a:chExt cx="864" cy="384"/>
            </a:xfrm>
          </p:grpSpPr>
          <p:sp>
            <p:nvSpPr>
              <p:cNvPr id="32" name="Oval 21">
                <a:extLst>
                  <a:ext uri="{FF2B5EF4-FFF2-40B4-BE49-F238E27FC236}">
                    <a16:creationId xmlns:a16="http://schemas.microsoft.com/office/drawing/2014/main" id="{1194672B-ABD6-4B79-9BBF-696C050647C1}"/>
                  </a:ext>
                </a:extLst>
              </p:cNvPr>
              <p:cNvSpPr>
                <a:spLocks noChangeArrowheads="1"/>
              </p:cNvSpPr>
              <p:nvPr/>
            </p:nvSpPr>
            <p:spPr bwMode="auto">
              <a:xfrm>
                <a:off x="3600" y="2352"/>
                <a:ext cx="864" cy="384"/>
              </a:xfrm>
              <a:prstGeom prst="ellipse">
                <a:avLst/>
              </a:prstGeom>
              <a:noFill/>
              <a:ln w="2857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22">
                <a:extLst>
                  <a:ext uri="{FF2B5EF4-FFF2-40B4-BE49-F238E27FC236}">
                    <a16:creationId xmlns:a16="http://schemas.microsoft.com/office/drawing/2014/main" id="{A95D7889-1E8A-40F2-BDA5-6939FBD1A5E8}"/>
                  </a:ext>
                </a:extLst>
              </p:cNvPr>
              <p:cNvSpPr>
                <a:spLocks noChangeShapeType="1"/>
              </p:cNvSpPr>
              <p:nvPr/>
            </p:nvSpPr>
            <p:spPr bwMode="auto">
              <a:xfrm flipH="1">
                <a:off x="3936" y="2352"/>
                <a:ext cx="144" cy="0"/>
              </a:xfrm>
              <a:prstGeom prst="line">
                <a:avLst/>
              </a:prstGeom>
              <a:noFill/>
              <a:ln w="28575">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Line 23">
                <a:extLst>
                  <a:ext uri="{FF2B5EF4-FFF2-40B4-BE49-F238E27FC236}">
                    <a16:creationId xmlns:a16="http://schemas.microsoft.com/office/drawing/2014/main" id="{37639CCE-8FBB-4E23-BADC-A8E8883C97B8}"/>
                  </a:ext>
                </a:extLst>
              </p:cNvPr>
              <p:cNvSpPr>
                <a:spLocks noChangeShapeType="1"/>
              </p:cNvSpPr>
              <p:nvPr/>
            </p:nvSpPr>
            <p:spPr bwMode="auto">
              <a:xfrm>
                <a:off x="3984" y="2736"/>
                <a:ext cx="144" cy="0"/>
              </a:xfrm>
              <a:prstGeom prst="line">
                <a:avLst/>
              </a:prstGeom>
              <a:noFill/>
              <a:ln w="28575">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 name="Group 24">
              <a:extLst>
                <a:ext uri="{FF2B5EF4-FFF2-40B4-BE49-F238E27FC236}">
                  <a16:creationId xmlns:a16="http://schemas.microsoft.com/office/drawing/2014/main" id="{52A28F28-CA91-4805-AAA6-34CB716746F1}"/>
                </a:ext>
              </a:extLst>
            </p:cNvPr>
            <p:cNvGrpSpPr>
              <a:grpSpLocks/>
            </p:cNvGrpSpPr>
            <p:nvPr/>
          </p:nvGrpSpPr>
          <p:grpSpPr bwMode="auto">
            <a:xfrm>
              <a:off x="4105275" y="4572000"/>
              <a:ext cx="1066800" cy="914400"/>
              <a:chOff x="2064" y="3264"/>
              <a:chExt cx="672" cy="576"/>
            </a:xfrm>
          </p:grpSpPr>
          <p:grpSp>
            <p:nvGrpSpPr>
              <p:cNvPr id="27" name="Group 25">
                <a:extLst>
                  <a:ext uri="{FF2B5EF4-FFF2-40B4-BE49-F238E27FC236}">
                    <a16:creationId xmlns:a16="http://schemas.microsoft.com/office/drawing/2014/main" id="{4BCBE30F-41CC-4C9D-A24A-852A7559FA34}"/>
                  </a:ext>
                </a:extLst>
              </p:cNvPr>
              <p:cNvGrpSpPr>
                <a:grpSpLocks/>
              </p:cNvGrpSpPr>
              <p:nvPr/>
            </p:nvGrpSpPr>
            <p:grpSpPr bwMode="auto">
              <a:xfrm>
                <a:off x="2064" y="3264"/>
                <a:ext cx="672" cy="576"/>
                <a:chOff x="2784" y="1920"/>
                <a:chExt cx="672" cy="576"/>
              </a:xfrm>
            </p:grpSpPr>
            <p:sp>
              <p:nvSpPr>
                <p:cNvPr id="29" name="Oval 26">
                  <a:extLst>
                    <a:ext uri="{FF2B5EF4-FFF2-40B4-BE49-F238E27FC236}">
                      <a16:creationId xmlns:a16="http://schemas.microsoft.com/office/drawing/2014/main" id="{41C494C8-2A6B-4218-8777-A6B13EC03EE8}"/>
                    </a:ext>
                  </a:extLst>
                </p:cNvPr>
                <p:cNvSpPr>
                  <a:spLocks noChangeArrowheads="1"/>
                </p:cNvSpPr>
                <p:nvPr/>
              </p:nvSpPr>
              <p:spPr bwMode="auto">
                <a:xfrm>
                  <a:off x="2784" y="1920"/>
                  <a:ext cx="672" cy="57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Oval 27">
                  <a:extLst>
                    <a:ext uri="{FF2B5EF4-FFF2-40B4-BE49-F238E27FC236}">
                      <a16:creationId xmlns:a16="http://schemas.microsoft.com/office/drawing/2014/main" id="{AC167238-56B2-4EA8-B6A1-AAC4B22D3052}"/>
                    </a:ext>
                  </a:extLst>
                </p:cNvPr>
                <p:cNvSpPr>
                  <a:spLocks noChangeArrowheads="1"/>
                </p:cNvSpPr>
                <p:nvPr/>
              </p:nvSpPr>
              <p:spPr bwMode="auto">
                <a:xfrm>
                  <a:off x="2976" y="2112"/>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Oval 28">
                  <a:extLst>
                    <a:ext uri="{FF2B5EF4-FFF2-40B4-BE49-F238E27FC236}">
                      <a16:creationId xmlns:a16="http://schemas.microsoft.com/office/drawing/2014/main" id="{5B8BB786-0BBA-4B88-ABF2-A67847DCEBA5}"/>
                    </a:ext>
                  </a:extLst>
                </p:cNvPr>
                <p:cNvSpPr>
                  <a:spLocks noChangeArrowheads="1"/>
                </p:cNvSpPr>
                <p:nvPr/>
              </p:nvSpPr>
              <p:spPr bwMode="auto">
                <a:xfrm>
                  <a:off x="3168" y="2112"/>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8" name="Arc 29">
                <a:extLst>
                  <a:ext uri="{FF2B5EF4-FFF2-40B4-BE49-F238E27FC236}">
                    <a16:creationId xmlns:a16="http://schemas.microsoft.com/office/drawing/2014/main" id="{637AE63D-6ED6-4037-A0AD-45C4B323DB4A}"/>
                  </a:ext>
                </a:extLst>
              </p:cNvPr>
              <p:cNvSpPr>
                <a:spLocks/>
              </p:cNvSpPr>
              <p:nvPr/>
            </p:nvSpPr>
            <p:spPr bwMode="auto">
              <a:xfrm rot="2882902" flipV="1">
                <a:off x="2280" y="3576"/>
                <a:ext cx="192" cy="240"/>
              </a:xfrm>
              <a:custGeom>
                <a:avLst/>
                <a:gdLst>
                  <a:gd name="T0" fmla="*/ 0 w 21600"/>
                  <a:gd name="T1" fmla="*/ 0 h 21600"/>
                  <a:gd name="T2" fmla="*/ 192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 name="Text Box 30">
              <a:extLst>
                <a:ext uri="{FF2B5EF4-FFF2-40B4-BE49-F238E27FC236}">
                  <a16:creationId xmlns:a16="http://schemas.microsoft.com/office/drawing/2014/main" id="{2B73D810-10B8-4C8B-89E6-C909C967E930}"/>
                </a:ext>
              </a:extLst>
            </p:cNvPr>
            <p:cNvSpPr txBox="1">
              <a:spLocks noChangeArrowheads="1"/>
            </p:cNvSpPr>
            <p:nvPr/>
          </p:nvSpPr>
          <p:spPr bwMode="auto">
            <a:xfrm>
              <a:off x="7129463" y="5715000"/>
              <a:ext cx="10144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a:t>Game</a:t>
              </a:r>
            </a:p>
          </p:txBody>
        </p:sp>
        <p:sp>
          <p:nvSpPr>
            <p:cNvPr id="15" name="AutoShape 31">
              <a:extLst>
                <a:ext uri="{FF2B5EF4-FFF2-40B4-BE49-F238E27FC236}">
                  <a16:creationId xmlns:a16="http://schemas.microsoft.com/office/drawing/2014/main" id="{D935D793-678E-4B1C-9EBE-AB6BA6B034C5}"/>
                </a:ext>
              </a:extLst>
            </p:cNvPr>
            <p:cNvSpPr>
              <a:spLocks noChangeArrowheads="1"/>
            </p:cNvSpPr>
            <p:nvPr/>
          </p:nvSpPr>
          <p:spPr bwMode="auto">
            <a:xfrm>
              <a:off x="609600" y="2133600"/>
              <a:ext cx="4267200" cy="2362200"/>
            </a:xfrm>
            <a:prstGeom prst="cloudCallout">
              <a:avLst>
                <a:gd name="adj1" fmla="val 33815"/>
                <a:gd name="adj2" fmla="val 56319"/>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US" sz="2400">
                <a:latin typeface="Times New Roman" pitchFamily="18" charset="0"/>
              </a:endParaRPr>
            </a:p>
          </p:txBody>
        </p:sp>
        <p:grpSp>
          <p:nvGrpSpPr>
            <p:cNvPr id="16" name="Group 32">
              <a:extLst>
                <a:ext uri="{FF2B5EF4-FFF2-40B4-BE49-F238E27FC236}">
                  <a16:creationId xmlns:a16="http://schemas.microsoft.com/office/drawing/2014/main" id="{8B11FE4C-9E38-47EA-A70D-78BB24A85EDE}"/>
                </a:ext>
              </a:extLst>
            </p:cNvPr>
            <p:cNvGrpSpPr>
              <a:grpSpLocks/>
            </p:cNvGrpSpPr>
            <p:nvPr/>
          </p:nvGrpSpPr>
          <p:grpSpPr bwMode="auto">
            <a:xfrm>
              <a:off x="3352800" y="3276600"/>
              <a:ext cx="533400" cy="533400"/>
              <a:chOff x="2064" y="3264"/>
              <a:chExt cx="672" cy="576"/>
            </a:xfrm>
          </p:grpSpPr>
          <p:grpSp>
            <p:nvGrpSpPr>
              <p:cNvPr id="22" name="Group 33">
                <a:extLst>
                  <a:ext uri="{FF2B5EF4-FFF2-40B4-BE49-F238E27FC236}">
                    <a16:creationId xmlns:a16="http://schemas.microsoft.com/office/drawing/2014/main" id="{7150397D-40D5-47EC-BB42-9B4DAFF87FBB}"/>
                  </a:ext>
                </a:extLst>
              </p:cNvPr>
              <p:cNvGrpSpPr>
                <a:grpSpLocks/>
              </p:cNvGrpSpPr>
              <p:nvPr/>
            </p:nvGrpSpPr>
            <p:grpSpPr bwMode="auto">
              <a:xfrm>
                <a:off x="2064" y="3264"/>
                <a:ext cx="672" cy="576"/>
                <a:chOff x="2784" y="1920"/>
                <a:chExt cx="672" cy="576"/>
              </a:xfrm>
            </p:grpSpPr>
            <p:sp>
              <p:nvSpPr>
                <p:cNvPr id="24" name="Oval 34">
                  <a:extLst>
                    <a:ext uri="{FF2B5EF4-FFF2-40B4-BE49-F238E27FC236}">
                      <a16:creationId xmlns:a16="http://schemas.microsoft.com/office/drawing/2014/main" id="{1EA47E08-9BC7-4D88-8EDC-283C9FAD2A49}"/>
                    </a:ext>
                  </a:extLst>
                </p:cNvPr>
                <p:cNvSpPr>
                  <a:spLocks noChangeArrowheads="1"/>
                </p:cNvSpPr>
                <p:nvPr/>
              </p:nvSpPr>
              <p:spPr bwMode="auto">
                <a:xfrm>
                  <a:off x="2784" y="1920"/>
                  <a:ext cx="672" cy="57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Oval 35">
                  <a:extLst>
                    <a:ext uri="{FF2B5EF4-FFF2-40B4-BE49-F238E27FC236}">
                      <a16:creationId xmlns:a16="http://schemas.microsoft.com/office/drawing/2014/main" id="{492B259E-8E47-4F7E-A699-C9BF148FB8C4}"/>
                    </a:ext>
                  </a:extLst>
                </p:cNvPr>
                <p:cNvSpPr>
                  <a:spLocks noChangeArrowheads="1"/>
                </p:cNvSpPr>
                <p:nvPr/>
              </p:nvSpPr>
              <p:spPr bwMode="auto">
                <a:xfrm>
                  <a:off x="2976" y="2112"/>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Oval 36">
                  <a:extLst>
                    <a:ext uri="{FF2B5EF4-FFF2-40B4-BE49-F238E27FC236}">
                      <a16:creationId xmlns:a16="http://schemas.microsoft.com/office/drawing/2014/main" id="{D6893D24-5DA1-46DB-A962-AF9644FF7C70}"/>
                    </a:ext>
                  </a:extLst>
                </p:cNvPr>
                <p:cNvSpPr>
                  <a:spLocks noChangeArrowheads="1"/>
                </p:cNvSpPr>
                <p:nvPr/>
              </p:nvSpPr>
              <p:spPr bwMode="auto">
                <a:xfrm>
                  <a:off x="3168" y="2112"/>
                  <a:ext cx="96" cy="96"/>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 name="Arc 37">
                <a:extLst>
                  <a:ext uri="{FF2B5EF4-FFF2-40B4-BE49-F238E27FC236}">
                    <a16:creationId xmlns:a16="http://schemas.microsoft.com/office/drawing/2014/main" id="{B72BE621-BCA8-4321-872B-47DE84244A3F}"/>
                  </a:ext>
                </a:extLst>
              </p:cNvPr>
              <p:cNvSpPr>
                <a:spLocks/>
              </p:cNvSpPr>
              <p:nvPr/>
            </p:nvSpPr>
            <p:spPr bwMode="auto">
              <a:xfrm rot="2882902" flipV="1">
                <a:off x="2280" y="3576"/>
                <a:ext cx="192" cy="240"/>
              </a:xfrm>
              <a:custGeom>
                <a:avLst/>
                <a:gdLst>
                  <a:gd name="T0" fmla="*/ 0 w 21600"/>
                  <a:gd name="T1" fmla="*/ 0 h 21600"/>
                  <a:gd name="T2" fmla="*/ 192 w 21600"/>
                  <a:gd name="T3" fmla="*/ 240 h 21600"/>
                  <a:gd name="T4" fmla="*/ 0 w 21600"/>
                  <a:gd name="T5" fmla="*/ 24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 name="AutoShape 38">
              <a:extLst>
                <a:ext uri="{FF2B5EF4-FFF2-40B4-BE49-F238E27FC236}">
                  <a16:creationId xmlns:a16="http://schemas.microsoft.com/office/drawing/2014/main" id="{EA57CEA4-8270-4E9C-BA5F-BB2B6AF1C1FC}"/>
                </a:ext>
              </a:extLst>
            </p:cNvPr>
            <p:cNvSpPr>
              <a:spLocks noChangeArrowheads="1"/>
            </p:cNvSpPr>
            <p:nvPr/>
          </p:nvSpPr>
          <p:spPr bwMode="auto">
            <a:xfrm>
              <a:off x="1143000" y="2514600"/>
              <a:ext cx="2286000" cy="990600"/>
            </a:xfrm>
            <a:prstGeom prst="cloudCallout">
              <a:avLst>
                <a:gd name="adj1" fmla="val 46319"/>
                <a:gd name="adj2" fmla="val 38782"/>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endParaRPr lang="en-US" sz="2400">
                <a:latin typeface="Times New Roman" pitchFamily="18" charset="0"/>
              </a:endParaRPr>
            </a:p>
          </p:txBody>
        </p:sp>
        <p:sp>
          <p:nvSpPr>
            <p:cNvPr id="18" name="Text Box 39">
              <a:extLst>
                <a:ext uri="{FF2B5EF4-FFF2-40B4-BE49-F238E27FC236}">
                  <a16:creationId xmlns:a16="http://schemas.microsoft.com/office/drawing/2014/main" id="{7D24A636-932F-49E5-8EA9-5E5E43576C38}"/>
                </a:ext>
              </a:extLst>
            </p:cNvPr>
            <p:cNvSpPr txBox="1">
              <a:spLocks noChangeArrowheads="1"/>
            </p:cNvSpPr>
            <p:nvPr/>
          </p:nvSpPr>
          <p:spPr bwMode="auto">
            <a:xfrm>
              <a:off x="4114800" y="5715000"/>
              <a:ext cx="1049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a:t>Player</a:t>
              </a:r>
            </a:p>
          </p:txBody>
        </p:sp>
        <p:sp>
          <p:nvSpPr>
            <p:cNvPr id="19" name="Text Box 40">
              <a:extLst>
                <a:ext uri="{FF2B5EF4-FFF2-40B4-BE49-F238E27FC236}">
                  <a16:creationId xmlns:a16="http://schemas.microsoft.com/office/drawing/2014/main" id="{4054BAB6-9F9F-4D37-B7D0-4E3D79F12662}"/>
                </a:ext>
              </a:extLst>
            </p:cNvPr>
            <p:cNvSpPr txBox="1">
              <a:spLocks noChangeArrowheads="1"/>
            </p:cNvSpPr>
            <p:nvPr/>
          </p:nvSpPr>
          <p:spPr bwMode="auto">
            <a:xfrm>
              <a:off x="1524000" y="2667000"/>
              <a:ext cx="717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atin typeface="Times New Roman" pitchFamily="18" charset="0"/>
                </a:rPr>
                <a:t>Goals</a:t>
              </a:r>
            </a:p>
          </p:txBody>
        </p:sp>
        <p:sp>
          <p:nvSpPr>
            <p:cNvPr id="20" name="Text Box 41">
              <a:extLst>
                <a:ext uri="{FF2B5EF4-FFF2-40B4-BE49-F238E27FC236}">
                  <a16:creationId xmlns:a16="http://schemas.microsoft.com/office/drawing/2014/main" id="{4FBD9E70-9028-43AD-A8E1-0EAF0646A692}"/>
                </a:ext>
              </a:extLst>
            </p:cNvPr>
            <p:cNvSpPr txBox="1">
              <a:spLocks noChangeArrowheads="1"/>
            </p:cNvSpPr>
            <p:nvPr/>
          </p:nvSpPr>
          <p:spPr bwMode="auto">
            <a:xfrm>
              <a:off x="2286000" y="2590800"/>
              <a:ext cx="83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atin typeface="Times New Roman" pitchFamily="18" charset="0"/>
                </a:rPr>
                <a:t>Beliefs</a:t>
              </a:r>
            </a:p>
          </p:txBody>
        </p:sp>
        <p:sp>
          <p:nvSpPr>
            <p:cNvPr id="21" name="Text Box 42">
              <a:extLst>
                <a:ext uri="{FF2B5EF4-FFF2-40B4-BE49-F238E27FC236}">
                  <a16:creationId xmlns:a16="http://schemas.microsoft.com/office/drawing/2014/main" id="{A474DE5D-0311-442E-B75A-CDA5E4A02BD1}"/>
                </a:ext>
              </a:extLst>
            </p:cNvPr>
            <p:cNvSpPr txBox="1">
              <a:spLocks noChangeArrowheads="1"/>
            </p:cNvSpPr>
            <p:nvPr/>
          </p:nvSpPr>
          <p:spPr bwMode="auto">
            <a:xfrm>
              <a:off x="1828800" y="2971800"/>
              <a:ext cx="106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atin typeface="Times New Roman" pitchFamily="18" charset="0"/>
                </a:rPr>
                <a:t>Emotions</a:t>
              </a:r>
            </a:p>
          </p:txBody>
        </p:sp>
      </p:grpSp>
    </p:spTree>
    <p:extLst>
      <p:ext uri="{BB962C8B-B14F-4D97-AF65-F5344CB8AC3E}">
        <p14:creationId xmlns:p14="http://schemas.microsoft.com/office/powerpoint/2010/main" val="124536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450766C-11A8-4738-BECE-B4E56C8947D6}"/>
              </a:ext>
            </a:extLst>
          </p:cNvPr>
          <p:cNvSpPr>
            <a:spLocks noGrp="1" noChangeArrowheads="1"/>
          </p:cNvSpPr>
          <p:nvPr>
            <p:ph type="title"/>
          </p:nvPr>
        </p:nvSpPr>
        <p:spPr/>
        <p:txBody>
          <a:bodyPr/>
          <a:lstStyle/>
          <a:p>
            <a:pPr eaLnBrk="1" hangingPunct="1"/>
            <a:r>
              <a:rPr lang="en-US" altLang="en-US" sz="2800"/>
              <a:t>A Brief History of Evolutionary Computation:</a:t>
            </a:r>
            <a:br>
              <a:rPr lang="en-US" altLang="en-US" sz="2800"/>
            </a:br>
            <a:r>
              <a:rPr lang="en-US" altLang="en-US" sz="2800"/>
              <a:t>The Evolution of Evolutionary Computation</a:t>
            </a:r>
          </a:p>
        </p:txBody>
      </p:sp>
      <p:sp>
        <p:nvSpPr>
          <p:cNvPr id="13315" name="Rectangle 3">
            <a:extLst>
              <a:ext uri="{FF2B5EF4-FFF2-40B4-BE49-F238E27FC236}">
                <a16:creationId xmlns:a16="http://schemas.microsoft.com/office/drawing/2014/main" id="{B3B212A9-CE85-4AB3-8DBE-EC1757A112C5}"/>
              </a:ext>
            </a:extLst>
          </p:cNvPr>
          <p:cNvSpPr>
            <a:spLocks noGrp="1" noChangeArrowheads="1"/>
          </p:cNvSpPr>
          <p:nvPr>
            <p:ph type="body" idx="1"/>
          </p:nvPr>
        </p:nvSpPr>
        <p:spPr>
          <a:xfrm>
            <a:off x="2590800" y="1295400"/>
            <a:ext cx="7620000" cy="4572000"/>
          </a:xfrm>
        </p:spPr>
        <p:txBody>
          <a:bodyPr>
            <a:normAutofit lnSpcReduction="10000"/>
          </a:bodyPr>
          <a:lstStyle/>
          <a:p>
            <a:pPr eaLnBrk="1" hangingPunct="1"/>
            <a:endParaRPr lang="en-US" altLang="en-US" sz="2800"/>
          </a:p>
          <a:p>
            <a:pPr eaLnBrk="1" hangingPunct="1"/>
            <a:r>
              <a:rPr lang="en-US" altLang="en-US" sz="2800"/>
              <a:t>First Generation EC</a:t>
            </a:r>
          </a:p>
          <a:p>
            <a:pPr lvl="1" eaLnBrk="1" hangingPunct="1"/>
            <a:r>
              <a:rPr lang="en-US" altLang="en-US" sz="2400"/>
              <a:t>EP (Fogel)</a:t>
            </a:r>
          </a:p>
          <a:p>
            <a:pPr lvl="1" eaLnBrk="1" hangingPunct="1"/>
            <a:r>
              <a:rPr lang="en-US" altLang="en-US" sz="2400"/>
              <a:t>GA (Holland)</a:t>
            </a:r>
          </a:p>
          <a:p>
            <a:pPr lvl="1" eaLnBrk="1" hangingPunct="1"/>
            <a:r>
              <a:rPr lang="en-US" altLang="en-US" sz="2400"/>
              <a:t>ES (Rechenberg, Schwefel)</a:t>
            </a:r>
          </a:p>
          <a:p>
            <a:pPr eaLnBrk="1" hangingPunct="1"/>
            <a:r>
              <a:rPr lang="en-US" altLang="en-US" sz="2800"/>
              <a:t>Second Generation EC</a:t>
            </a:r>
          </a:p>
          <a:p>
            <a:pPr lvl="1" eaLnBrk="1" hangingPunct="1"/>
            <a:r>
              <a:rPr lang="en-US" altLang="en-US" sz="2400"/>
              <a:t>Genetic Evolution of Data Structures (Michalewicz)</a:t>
            </a:r>
          </a:p>
          <a:p>
            <a:pPr lvl="1" eaLnBrk="1" hangingPunct="1"/>
            <a:r>
              <a:rPr lang="en-US" altLang="en-US" sz="2400"/>
              <a:t>Genetic Evolution of Programs (Koza)</a:t>
            </a:r>
          </a:p>
          <a:p>
            <a:pPr lvl="1" eaLnBrk="1" hangingPunct="1"/>
            <a:r>
              <a:rPr lang="en-US" altLang="en-US" sz="2400"/>
              <a:t>Hybrid Genetic Search (Davis)</a:t>
            </a:r>
          </a:p>
          <a:p>
            <a:pPr lvl="1" eaLnBrk="1" hangingPunct="1"/>
            <a:r>
              <a:rPr lang="en-US" altLang="en-US" sz="2400"/>
              <a:t>Tabu Search (Glover)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D74FC43-6676-42C8-A7AF-C77392D0D64A}"/>
              </a:ext>
            </a:extLst>
          </p:cNvPr>
          <p:cNvSpPr>
            <a:spLocks noGrp="1" noChangeArrowheads="1"/>
          </p:cNvSpPr>
          <p:nvPr>
            <p:ph type="title"/>
          </p:nvPr>
        </p:nvSpPr>
        <p:spPr/>
        <p:txBody>
          <a:bodyPr/>
          <a:lstStyle/>
          <a:p>
            <a:pPr eaLnBrk="1" hangingPunct="1"/>
            <a:r>
              <a:rPr lang="en-US" altLang="en-US" sz="2800"/>
              <a:t>A Brief History of Evolutionary Computation:</a:t>
            </a:r>
            <a:br>
              <a:rPr lang="en-US" altLang="en-US" sz="2800"/>
            </a:br>
            <a:r>
              <a:rPr lang="en-US" altLang="en-US" sz="2800"/>
              <a:t>The Evolution of Evolutionary Computation</a:t>
            </a:r>
          </a:p>
        </p:txBody>
      </p:sp>
      <p:sp>
        <p:nvSpPr>
          <p:cNvPr id="14339" name="Rectangle 3">
            <a:extLst>
              <a:ext uri="{FF2B5EF4-FFF2-40B4-BE49-F238E27FC236}">
                <a16:creationId xmlns:a16="http://schemas.microsoft.com/office/drawing/2014/main" id="{E28BD099-FB5B-40D2-8F75-23F0FE8288F0}"/>
              </a:ext>
            </a:extLst>
          </p:cNvPr>
          <p:cNvSpPr>
            <a:spLocks noGrp="1" noChangeArrowheads="1"/>
          </p:cNvSpPr>
          <p:nvPr>
            <p:ph type="body" idx="1"/>
          </p:nvPr>
        </p:nvSpPr>
        <p:spPr/>
        <p:txBody>
          <a:bodyPr>
            <a:normAutofit/>
          </a:bodyPr>
          <a:lstStyle/>
          <a:p>
            <a:pPr eaLnBrk="1" hangingPunct="1"/>
            <a:r>
              <a:rPr lang="en-US" altLang="en-US" sz="2800"/>
              <a:t>Third Generation EC</a:t>
            </a:r>
          </a:p>
          <a:p>
            <a:pPr lvl="1" eaLnBrk="1" hangingPunct="1"/>
            <a:r>
              <a:rPr lang="en-US" altLang="en-US" sz="2400"/>
              <a:t>Artificial Immune Systems (Forrest)</a:t>
            </a:r>
          </a:p>
          <a:p>
            <a:pPr lvl="1" eaLnBrk="1" hangingPunct="1"/>
            <a:r>
              <a:rPr lang="en-US" altLang="en-US" sz="2400"/>
              <a:t>Cultural Algorithms (Reynolds)</a:t>
            </a:r>
          </a:p>
          <a:p>
            <a:pPr lvl="1" eaLnBrk="1" hangingPunct="1"/>
            <a:r>
              <a:rPr lang="en-US" altLang="en-US" sz="2400"/>
              <a:t>DNA Computing (Adleman)</a:t>
            </a:r>
          </a:p>
          <a:p>
            <a:pPr lvl="1" eaLnBrk="1" hangingPunct="1"/>
            <a:r>
              <a:rPr lang="en-US" altLang="en-US" sz="2400"/>
              <a:t>Ant Colony Optimization (Dorigo)</a:t>
            </a:r>
          </a:p>
          <a:p>
            <a:pPr lvl="1" eaLnBrk="1" hangingPunct="1"/>
            <a:r>
              <a:rPr lang="en-US" altLang="en-US" sz="2400"/>
              <a:t>Particle Swarm Optimization (Kennedy &amp; Eberhart)</a:t>
            </a:r>
          </a:p>
          <a:p>
            <a:pPr lvl="1" eaLnBrk="1" hangingPunct="1"/>
            <a:r>
              <a:rPr lang="en-US" altLang="en-US" sz="2400"/>
              <a:t>Memetic Algorithms</a:t>
            </a:r>
          </a:p>
          <a:p>
            <a:pPr lvl="1" eaLnBrk="1" hangingPunct="1"/>
            <a:r>
              <a:rPr lang="en-US" altLang="en-US" sz="2400"/>
              <a:t>Estimation of Distribution Algorithms</a:t>
            </a:r>
          </a:p>
          <a:p>
            <a:pPr eaLnBrk="1" hangingPunct="1"/>
            <a:r>
              <a:rPr lang="en-US" altLang="en-US" sz="2800"/>
              <a:t>Fourth Generation</a:t>
            </a:r>
          </a:p>
          <a:p>
            <a:pPr lvl="1"/>
            <a:r>
              <a:rPr lang="en-US" altLang="en-US" sz="2400"/>
              <a:t>????</a:t>
            </a:r>
          </a:p>
          <a:p>
            <a:pPr eaLnBrk="1" hangingPunct="1">
              <a:buFontTx/>
              <a:buNone/>
            </a:pPr>
            <a:endParaRPr lang="en-US" alt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Agency FB" panose="020B0503020202020204" pitchFamily="34" charset="0"/>
                <a:cs typeface="Aparajita" panose="020B0604020202020204" pitchFamily="34" charset="0"/>
              </a:rPr>
              <a:t>Game AI</a:t>
            </a:r>
            <a:endParaRPr lang="en-US" sz="3600" dirty="0">
              <a:latin typeface="Agency FB" panose="020B0503020202020204" pitchFamily="34" charset="0"/>
              <a:cs typeface="Aparajita" panose="020B0604020202020204" pitchFamily="34" charset="0"/>
            </a:endParaRPr>
          </a:p>
        </p:txBody>
      </p:sp>
      <p:sp>
        <p:nvSpPr>
          <p:cNvPr id="3" name="Content Placeholder 2"/>
          <p:cNvSpPr>
            <a:spLocks noGrp="1"/>
          </p:cNvSpPr>
          <p:nvPr>
            <p:ph idx="1"/>
          </p:nvPr>
        </p:nvSpPr>
        <p:spPr>
          <a:xfrm>
            <a:off x="609600" y="1524001"/>
            <a:ext cx="11085576" cy="5114544"/>
          </a:xfrm>
        </p:spPr>
        <p:txBody>
          <a:bodyPr>
            <a:normAutofit fontScale="92500" lnSpcReduction="20000"/>
          </a:bodyPr>
          <a:lstStyle/>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endParaRPr lang="en-US" i="1">
              <a:solidFill>
                <a:schemeClr val="bg2">
                  <a:lumMod val="50000"/>
                </a:schemeClr>
              </a:solidFill>
              <a:latin typeface="Corbel"/>
              <a:cs typeface="Corbel"/>
            </a:endParaRPr>
          </a:p>
          <a:p>
            <a:pPr marL="0" indent="0">
              <a:buNone/>
              <a:tabLst>
                <a:tab pos="1033463" algn="l"/>
              </a:tabLst>
            </a:pPr>
            <a:r>
              <a:rPr lang="en-US" sz="2000" i="1">
                <a:solidFill>
                  <a:schemeClr val="bg2">
                    <a:lumMod val="50000"/>
                  </a:schemeClr>
                </a:solidFill>
                <a:latin typeface="Corbel"/>
                <a:cs typeface="Corbel"/>
              </a:rPr>
              <a:t>Artificial Intelligence for Games, </a:t>
            </a:r>
            <a:r>
              <a:rPr lang="en-US" sz="2000">
                <a:solidFill>
                  <a:schemeClr val="bg2">
                    <a:lumMod val="50000"/>
                  </a:schemeClr>
                </a:solidFill>
                <a:latin typeface="Corbel"/>
                <a:cs typeface="Corbel"/>
              </a:rPr>
              <a:t>Ian Millington and John Funge, CRC Press, 2009, p. 9.</a:t>
            </a:r>
          </a:p>
        </p:txBody>
      </p:sp>
      <p:pic>
        <p:nvPicPr>
          <p:cNvPr id="45" name="Picture 1">
            <a:extLst>
              <a:ext uri="{FF2B5EF4-FFF2-40B4-BE49-F238E27FC236}">
                <a16:creationId xmlns:a16="http://schemas.microsoft.com/office/drawing/2014/main" id="{2F0CC731-A50F-464A-A222-D7D843DCE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2948" y="1356851"/>
            <a:ext cx="9402094" cy="4719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8192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title"/>
          </p:nvPr>
        </p:nvSpPr>
        <p:spPr>
          <a:xfrm>
            <a:off x="457200" y="698090"/>
            <a:ext cx="9525000" cy="838200"/>
          </a:xfrm>
        </p:spPr>
        <p:txBody>
          <a:bodyPr/>
          <a:lstStyle/>
          <a:p>
            <a:r>
              <a:rPr lang="en-US" altLang="en-US">
                <a:latin typeface="Agency FB" panose="020B0503020202020204" pitchFamily="34" charset="0"/>
              </a:rPr>
              <a:t>Bayesian Reasoning</a:t>
            </a:r>
            <a:endParaRPr lang="en-US" altLang="en-US" dirty="0">
              <a:latin typeface="Agency FB" panose="020B0503020202020204" pitchFamily="34" charset="0"/>
            </a:endParaRPr>
          </a:p>
        </p:txBody>
      </p:sp>
      <p:sp>
        <p:nvSpPr>
          <p:cNvPr id="862211" name="Rectangle 3"/>
          <p:cNvSpPr>
            <a:spLocks noGrp="1" noChangeArrowheads="1"/>
          </p:cNvSpPr>
          <p:nvPr>
            <p:ph type="body" sz="half" idx="2"/>
          </p:nvPr>
        </p:nvSpPr>
        <p:spPr>
          <a:xfrm>
            <a:off x="1034844" y="1671484"/>
            <a:ext cx="4572000" cy="533400"/>
          </a:xfrm>
          <a:noFill/>
          <a:ln/>
        </p:spPr>
        <p:txBody>
          <a:bodyPr>
            <a:normAutofit/>
          </a:bodyPr>
          <a:lstStyle/>
          <a:p>
            <a:pPr marL="0" indent="0">
              <a:buNone/>
            </a:pPr>
            <a:r>
              <a:rPr lang="en-US" altLang="en-US" sz="2400" dirty="0">
                <a:latin typeface="Corbel" panose="020B0503020204020204" pitchFamily="34" charset="0"/>
              </a:rPr>
              <a:t>A Bayesian network is made up of:</a:t>
            </a:r>
          </a:p>
        </p:txBody>
      </p:sp>
      <p:graphicFrame>
        <p:nvGraphicFramePr>
          <p:cNvPr id="862217" name="Group 9"/>
          <p:cNvGraphicFramePr>
            <a:graphicFrameLocks noGrp="1"/>
          </p:cNvGraphicFramePr>
          <p:nvPr/>
        </p:nvGraphicFramePr>
        <p:xfrm>
          <a:off x="2209800" y="4876800"/>
          <a:ext cx="1295400" cy="100584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862297" name="Oval 89"/>
          <p:cNvSpPr>
            <a:spLocks noChangeArrowheads="1"/>
          </p:cNvSpPr>
          <p:nvPr/>
        </p:nvSpPr>
        <p:spPr bwMode="auto">
          <a:xfrm>
            <a:off x="8396747" y="17526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A</a:t>
            </a:r>
          </a:p>
        </p:txBody>
      </p:sp>
      <p:sp>
        <p:nvSpPr>
          <p:cNvPr id="862298" name="Oval 90"/>
          <p:cNvSpPr>
            <a:spLocks noChangeArrowheads="1"/>
          </p:cNvSpPr>
          <p:nvPr/>
        </p:nvSpPr>
        <p:spPr bwMode="auto">
          <a:xfrm>
            <a:off x="8396747" y="26670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t>
            </a:r>
          </a:p>
        </p:txBody>
      </p:sp>
      <p:sp>
        <p:nvSpPr>
          <p:cNvPr id="862299" name="Oval 91"/>
          <p:cNvSpPr>
            <a:spLocks noChangeArrowheads="1"/>
          </p:cNvSpPr>
          <p:nvPr/>
        </p:nvSpPr>
        <p:spPr bwMode="auto">
          <a:xfrm>
            <a:off x="7863347" y="35052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C</a:t>
            </a:r>
          </a:p>
        </p:txBody>
      </p:sp>
      <p:sp>
        <p:nvSpPr>
          <p:cNvPr id="862300" name="Oval 92"/>
          <p:cNvSpPr>
            <a:spLocks noChangeArrowheads="1"/>
          </p:cNvSpPr>
          <p:nvPr/>
        </p:nvSpPr>
        <p:spPr bwMode="auto">
          <a:xfrm>
            <a:off x="9006347" y="35052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a:t>
            </a:r>
          </a:p>
        </p:txBody>
      </p:sp>
      <p:cxnSp>
        <p:nvCxnSpPr>
          <p:cNvPr id="862301" name="AutoShape 93"/>
          <p:cNvCxnSpPr>
            <a:cxnSpLocks noChangeShapeType="1"/>
            <a:stCxn id="862297" idx="4"/>
            <a:endCxn id="862298" idx="0"/>
          </p:cNvCxnSpPr>
          <p:nvPr/>
        </p:nvCxnSpPr>
        <p:spPr bwMode="auto">
          <a:xfrm>
            <a:off x="8663447" y="2286000"/>
            <a:ext cx="0" cy="381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2302" name="AutoShape 94"/>
          <p:cNvCxnSpPr>
            <a:cxnSpLocks noChangeShapeType="1"/>
            <a:stCxn id="862298" idx="3"/>
            <a:endCxn id="862299" idx="0"/>
          </p:cNvCxnSpPr>
          <p:nvPr/>
        </p:nvCxnSpPr>
        <p:spPr bwMode="auto">
          <a:xfrm flipH="1">
            <a:off x="8130047" y="3122614"/>
            <a:ext cx="344488" cy="382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2303" name="AutoShape 95"/>
          <p:cNvCxnSpPr>
            <a:cxnSpLocks noChangeShapeType="1"/>
            <a:stCxn id="862298" idx="5"/>
            <a:endCxn id="862300" idx="0"/>
          </p:cNvCxnSpPr>
          <p:nvPr/>
        </p:nvCxnSpPr>
        <p:spPr bwMode="auto">
          <a:xfrm>
            <a:off x="8852361" y="3122614"/>
            <a:ext cx="420687" cy="382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62409" name="Group 201"/>
          <p:cNvGraphicFramePr>
            <a:graphicFrameLocks noGrp="1"/>
          </p:cNvGraphicFramePr>
          <p:nvPr/>
        </p:nvGraphicFramePr>
        <p:xfrm>
          <a:off x="3581400" y="4876800"/>
          <a:ext cx="2133600" cy="167640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P(B|A)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862376" name="Group 168"/>
          <p:cNvGraphicFramePr>
            <a:graphicFrameLocks noGrp="1"/>
          </p:cNvGraphicFramePr>
          <p:nvPr/>
        </p:nvGraphicFramePr>
        <p:xfrm>
          <a:off x="8001000" y="4876800"/>
          <a:ext cx="2133600" cy="167640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P(C|B)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862377" name="Group 169"/>
          <p:cNvGraphicFramePr>
            <a:graphicFrameLocks noGrp="1"/>
          </p:cNvGraphicFramePr>
          <p:nvPr/>
        </p:nvGraphicFramePr>
        <p:xfrm>
          <a:off x="5791200" y="4876800"/>
          <a:ext cx="2133600" cy="167640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P(D|B)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62410" name="Text Box 202"/>
          <p:cNvSpPr txBox="1">
            <a:spLocks noChangeArrowheads="1"/>
          </p:cNvSpPr>
          <p:nvPr/>
        </p:nvSpPr>
        <p:spPr bwMode="auto">
          <a:xfrm>
            <a:off x="1034844" y="2204884"/>
            <a:ext cx="381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Corbel" panose="020B0503020204020204" pitchFamily="34" charset="0"/>
              </a:rPr>
              <a:t>1. A Directed Acyclic Graph</a:t>
            </a:r>
          </a:p>
        </p:txBody>
      </p:sp>
      <p:sp>
        <p:nvSpPr>
          <p:cNvPr id="862411" name="Text Box 203"/>
          <p:cNvSpPr txBox="1">
            <a:spLocks noChangeArrowheads="1"/>
          </p:cNvSpPr>
          <p:nvPr/>
        </p:nvSpPr>
        <p:spPr bwMode="auto">
          <a:xfrm>
            <a:off x="882444" y="4343400"/>
            <a:ext cx="6553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Corbel" panose="020B0503020204020204" pitchFamily="34" charset="0"/>
              </a:rPr>
              <a:t>2. A set of tables for each node in the graph</a:t>
            </a:r>
          </a:p>
        </p:txBody>
      </p:sp>
    </p:spTree>
    <p:extLst>
      <p:ext uri="{BB962C8B-B14F-4D97-AF65-F5344CB8AC3E}">
        <p14:creationId xmlns:p14="http://schemas.microsoft.com/office/powerpoint/2010/main" val="321198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4"/>
          <p:cNvSpPr>
            <a:spLocks noGrp="1"/>
          </p:cNvSpPr>
          <p:nvPr>
            <p:ph type="ftr" sz="quarter" idx="10"/>
          </p:nvPr>
        </p:nvSpPr>
        <p:spPr/>
        <p:txBody>
          <a:bodyPr/>
          <a:lstStyle/>
          <a:p>
            <a:r>
              <a:rPr lang="en-US" altLang="en-US"/>
              <a:t>Weng-Keen Wong, Oregon State University ©2005</a:t>
            </a:r>
          </a:p>
        </p:txBody>
      </p:sp>
      <p:sp>
        <p:nvSpPr>
          <p:cNvPr id="17" name="Slide Number Placeholder 5"/>
          <p:cNvSpPr>
            <a:spLocks noGrp="1"/>
          </p:cNvSpPr>
          <p:nvPr>
            <p:ph type="sldNum" sz="quarter" idx="11"/>
          </p:nvPr>
        </p:nvSpPr>
        <p:spPr/>
        <p:txBody>
          <a:bodyPr/>
          <a:lstStyle/>
          <a:p>
            <a:fld id="{9A55528C-A24F-4D38-87B1-C1ACFCDD7344}" type="slidenum">
              <a:rPr lang="en-US" altLang="en-US"/>
              <a:pPr/>
              <a:t>6</a:t>
            </a:fld>
            <a:endParaRPr lang="en-US" altLang="en-US"/>
          </a:p>
        </p:txBody>
      </p:sp>
      <p:sp>
        <p:nvSpPr>
          <p:cNvPr id="863234" name="Rectangle 2"/>
          <p:cNvSpPr>
            <a:spLocks noGrp="1" noChangeArrowheads="1"/>
          </p:cNvSpPr>
          <p:nvPr>
            <p:ph type="title"/>
          </p:nvPr>
        </p:nvSpPr>
        <p:spPr>
          <a:xfrm>
            <a:off x="2209800" y="330200"/>
            <a:ext cx="7772400" cy="838200"/>
          </a:xfrm>
        </p:spPr>
        <p:txBody>
          <a:bodyPr/>
          <a:lstStyle/>
          <a:p>
            <a:r>
              <a:rPr lang="en-US" altLang="en-US" dirty="0">
                <a:latin typeface="Agency FB" panose="020B0503020202020204" pitchFamily="34" charset="0"/>
              </a:rPr>
              <a:t>A Directed Acyclic Graph</a:t>
            </a:r>
          </a:p>
        </p:txBody>
      </p:sp>
      <p:sp>
        <p:nvSpPr>
          <p:cNvPr id="863241" name="Oval 9"/>
          <p:cNvSpPr>
            <a:spLocks noChangeArrowheads="1"/>
          </p:cNvSpPr>
          <p:nvPr/>
        </p:nvSpPr>
        <p:spPr bwMode="auto">
          <a:xfrm>
            <a:off x="5715000" y="24384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A</a:t>
            </a:r>
          </a:p>
        </p:txBody>
      </p:sp>
      <p:sp>
        <p:nvSpPr>
          <p:cNvPr id="863242" name="Oval 10"/>
          <p:cNvSpPr>
            <a:spLocks noChangeArrowheads="1"/>
          </p:cNvSpPr>
          <p:nvPr/>
        </p:nvSpPr>
        <p:spPr bwMode="auto">
          <a:xfrm>
            <a:off x="5715000" y="33528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t>
            </a:r>
          </a:p>
        </p:txBody>
      </p:sp>
      <p:sp>
        <p:nvSpPr>
          <p:cNvPr id="863243" name="Oval 11"/>
          <p:cNvSpPr>
            <a:spLocks noChangeArrowheads="1"/>
          </p:cNvSpPr>
          <p:nvPr/>
        </p:nvSpPr>
        <p:spPr bwMode="auto">
          <a:xfrm>
            <a:off x="5181600" y="41910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C</a:t>
            </a:r>
          </a:p>
        </p:txBody>
      </p:sp>
      <p:sp>
        <p:nvSpPr>
          <p:cNvPr id="863244" name="Oval 12"/>
          <p:cNvSpPr>
            <a:spLocks noChangeArrowheads="1"/>
          </p:cNvSpPr>
          <p:nvPr/>
        </p:nvSpPr>
        <p:spPr bwMode="auto">
          <a:xfrm>
            <a:off x="6324600" y="41910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a:t>
            </a:r>
          </a:p>
        </p:txBody>
      </p:sp>
      <p:cxnSp>
        <p:nvCxnSpPr>
          <p:cNvPr id="863245" name="AutoShape 13"/>
          <p:cNvCxnSpPr>
            <a:cxnSpLocks noChangeShapeType="1"/>
            <a:stCxn id="863241" idx="4"/>
            <a:endCxn id="863242" idx="0"/>
          </p:cNvCxnSpPr>
          <p:nvPr/>
        </p:nvCxnSpPr>
        <p:spPr bwMode="auto">
          <a:xfrm>
            <a:off x="5981700" y="2971800"/>
            <a:ext cx="0" cy="381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3246" name="AutoShape 14"/>
          <p:cNvCxnSpPr>
            <a:cxnSpLocks noChangeShapeType="1"/>
            <a:stCxn id="863242" idx="3"/>
            <a:endCxn id="863243" idx="0"/>
          </p:cNvCxnSpPr>
          <p:nvPr/>
        </p:nvCxnSpPr>
        <p:spPr bwMode="auto">
          <a:xfrm flipH="1">
            <a:off x="5448300" y="3808414"/>
            <a:ext cx="344488" cy="382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3247" name="AutoShape 15"/>
          <p:cNvCxnSpPr>
            <a:cxnSpLocks noChangeShapeType="1"/>
            <a:stCxn id="863242" idx="5"/>
            <a:endCxn id="863244" idx="0"/>
          </p:cNvCxnSpPr>
          <p:nvPr/>
        </p:nvCxnSpPr>
        <p:spPr bwMode="auto">
          <a:xfrm>
            <a:off x="6170614" y="3808414"/>
            <a:ext cx="420687" cy="382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3248" name="Text Box 16"/>
          <p:cNvSpPr txBox="1">
            <a:spLocks noChangeArrowheads="1"/>
          </p:cNvSpPr>
          <p:nvPr/>
        </p:nvSpPr>
        <p:spPr bwMode="auto">
          <a:xfrm>
            <a:off x="1905000" y="1371601"/>
            <a:ext cx="3581400" cy="6463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latin typeface="Corbel" panose="020B0503020204020204" pitchFamily="34" charset="0"/>
              </a:rPr>
              <a:t>Each node in the graph is a random variable</a:t>
            </a:r>
          </a:p>
        </p:txBody>
      </p:sp>
      <p:sp>
        <p:nvSpPr>
          <p:cNvPr id="863249" name="Text Box 17"/>
          <p:cNvSpPr txBox="1">
            <a:spLocks noChangeArrowheads="1"/>
          </p:cNvSpPr>
          <p:nvPr/>
        </p:nvSpPr>
        <p:spPr bwMode="auto">
          <a:xfrm>
            <a:off x="6629400" y="1371600"/>
            <a:ext cx="3810000" cy="923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Corbel" panose="020B0503020204020204" pitchFamily="34" charset="0"/>
              </a:rPr>
              <a:t>A node </a:t>
            </a:r>
            <a:r>
              <a:rPr lang="en-US" altLang="en-US" i="1">
                <a:latin typeface="Corbel" panose="020B0503020204020204" pitchFamily="34" charset="0"/>
              </a:rPr>
              <a:t>X</a:t>
            </a:r>
            <a:r>
              <a:rPr lang="en-US" altLang="en-US">
                <a:latin typeface="Corbel" panose="020B0503020204020204" pitchFamily="34" charset="0"/>
              </a:rPr>
              <a:t> is a parent of another node </a:t>
            </a:r>
            <a:r>
              <a:rPr lang="en-US" altLang="en-US" i="1">
                <a:latin typeface="Corbel" panose="020B0503020204020204" pitchFamily="34" charset="0"/>
              </a:rPr>
              <a:t>Y</a:t>
            </a:r>
            <a:r>
              <a:rPr lang="en-US" altLang="en-US">
                <a:latin typeface="Corbel" panose="020B0503020204020204" pitchFamily="34" charset="0"/>
              </a:rPr>
              <a:t> if there is an arrow from node </a:t>
            </a:r>
            <a:r>
              <a:rPr lang="en-US" altLang="en-US" i="1">
                <a:latin typeface="Corbel" panose="020B0503020204020204" pitchFamily="34" charset="0"/>
              </a:rPr>
              <a:t>X</a:t>
            </a:r>
            <a:r>
              <a:rPr lang="en-US" altLang="en-US">
                <a:latin typeface="Corbel" panose="020B0503020204020204" pitchFamily="34" charset="0"/>
              </a:rPr>
              <a:t> to node </a:t>
            </a:r>
            <a:r>
              <a:rPr lang="en-US" altLang="en-US" i="1">
                <a:latin typeface="Corbel" panose="020B0503020204020204" pitchFamily="34" charset="0"/>
              </a:rPr>
              <a:t>Y</a:t>
            </a:r>
            <a:r>
              <a:rPr lang="en-US" altLang="en-US">
                <a:latin typeface="Corbel" panose="020B0503020204020204" pitchFamily="34" charset="0"/>
              </a:rPr>
              <a:t> eg. </a:t>
            </a:r>
            <a:r>
              <a:rPr lang="en-US" altLang="en-US" i="1">
                <a:latin typeface="Corbel" panose="020B0503020204020204" pitchFamily="34" charset="0"/>
              </a:rPr>
              <a:t>A</a:t>
            </a:r>
            <a:r>
              <a:rPr lang="en-US" altLang="en-US">
                <a:latin typeface="Corbel" panose="020B0503020204020204" pitchFamily="34" charset="0"/>
              </a:rPr>
              <a:t> is a parent of </a:t>
            </a:r>
            <a:r>
              <a:rPr lang="en-US" altLang="en-US" i="1">
                <a:latin typeface="Corbel" panose="020B0503020204020204" pitchFamily="34" charset="0"/>
              </a:rPr>
              <a:t>B</a:t>
            </a:r>
            <a:r>
              <a:rPr lang="en-US" altLang="en-US">
                <a:latin typeface="Corbel" panose="020B0503020204020204" pitchFamily="34" charset="0"/>
              </a:rPr>
              <a:t> </a:t>
            </a:r>
          </a:p>
        </p:txBody>
      </p:sp>
      <p:sp>
        <p:nvSpPr>
          <p:cNvPr id="863250" name="Text Box 18"/>
          <p:cNvSpPr txBox="1">
            <a:spLocks noChangeArrowheads="1"/>
          </p:cNvSpPr>
          <p:nvPr/>
        </p:nvSpPr>
        <p:spPr bwMode="auto">
          <a:xfrm>
            <a:off x="1828800" y="4953000"/>
            <a:ext cx="3581400" cy="923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US" altLang="en-US">
                <a:latin typeface="Corbel" panose="020B0503020204020204" pitchFamily="34" charset="0"/>
              </a:rPr>
              <a:t>Informally, an arrow from node </a:t>
            </a:r>
            <a:r>
              <a:rPr lang="en-US" altLang="en-US" i="1">
                <a:latin typeface="Corbel" panose="020B0503020204020204" pitchFamily="34" charset="0"/>
              </a:rPr>
              <a:t>X</a:t>
            </a:r>
            <a:r>
              <a:rPr lang="en-US" altLang="en-US">
                <a:latin typeface="Corbel" panose="020B0503020204020204" pitchFamily="34" charset="0"/>
              </a:rPr>
              <a:t> to node </a:t>
            </a:r>
            <a:r>
              <a:rPr lang="en-US" altLang="en-US" i="1">
                <a:latin typeface="Corbel" panose="020B0503020204020204" pitchFamily="34" charset="0"/>
              </a:rPr>
              <a:t>Y</a:t>
            </a:r>
            <a:r>
              <a:rPr lang="en-US" altLang="en-US">
                <a:latin typeface="Corbel" panose="020B0503020204020204" pitchFamily="34" charset="0"/>
              </a:rPr>
              <a:t> means </a:t>
            </a:r>
            <a:r>
              <a:rPr lang="en-US" altLang="en-US" i="1">
                <a:latin typeface="Corbel" panose="020B0503020204020204" pitchFamily="34" charset="0"/>
              </a:rPr>
              <a:t>X</a:t>
            </a:r>
            <a:r>
              <a:rPr lang="en-US" altLang="en-US">
                <a:latin typeface="Corbel" panose="020B0503020204020204" pitchFamily="34" charset="0"/>
              </a:rPr>
              <a:t> has a direct influence on </a:t>
            </a:r>
            <a:r>
              <a:rPr lang="en-US" altLang="en-US" i="1">
                <a:latin typeface="Corbel" panose="020B0503020204020204" pitchFamily="34" charset="0"/>
              </a:rPr>
              <a:t>Y</a:t>
            </a:r>
          </a:p>
        </p:txBody>
      </p:sp>
      <p:sp>
        <p:nvSpPr>
          <p:cNvPr id="863252" name="Line 20"/>
          <p:cNvSpPr>
            <a:spLocks noChangeShapeType="1"/>
          </p:cNvSpPr>
          <p:nvPr/>
        </p:nvSpPr>
        <p:spPr bwMode="auto">
          <a:xfrm>
            <a:off x="5029200" y="2209800"/>
            <a:ext cx="609600" cy="3810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3253" name="Line 21"/>
          <p:cNvSpPr>
            <a:spLocks noChangeShapeType="1"/>
          </p:cNvSpPr>
          <p:nvPr/>
        </p:nvSpPr>
        <p:spPr bwMode="auto">
          <a:xfrm flipH="1">
            <a:off x="6172200" y="2895600"/>
            <a:ext cx="457200" cy="2286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3254" name="Line 22"/>
          <p:cNvSpPr>
            <a:spLocks noChangeShapeType="1"/>
          </p:cNvSpPr>
          <p:nvPr/>
        </p:nvSpPr>
        <p:spPr bwMode="auto">
          <a:xfrm flipV="1">
            <a:off x="3962400" y="3962400"/>
            <a:ext cx="1295400" cy="9906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0414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Grp="1" noChangeArrowheads="1"/>
          </p:cNvSpPr>
          <p:nvPr>
            <p:ph type="title"/>
          </p:nvPr>
        </p:nvSpPr>
        <p:spPr>
          <a:xfrm>
            <a:off x="2209800" y="266700"/>
            <a:ext cx="7772400" cy="838200"/>
          </a:xfrm>
        </p:spPr>
        <p:txBody>
          <a:bodyPr/>
          <a:lstStyle/>
          <a:p>
            <a:r>
              <a:rPr lang="en-US" altLang="en-US" dirty="0">
                <a:latin typeface="Agency FB" panose="020B0503020202020204" pitchFamily="34" charset="0"/>
              </a:rPr>
              <a:t>A Set of Tables for Each Node</a:t>
            </a:r>
          </a:p>
        </p:txBody>
      </p:sp>
      <p:sp>
        <p:nvSpPr>
          <p:cNvPr id="865368" name="Text Box 88"/>
          <p:cNvSpPr txBox="1">
            <a:spLocks noChangeArrowheads="1"/>
          </p:cNvSpPr>
          <p:nvPr/>
        </p:nvSpPr>
        <p:spPr bwMode="auto">
          <a:xfrm>
            <a:off x="6781799" y="1066801"/>
            <a:ext cx="4386943"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dirty="0">
                <a:solidFill>
                  <a:srgbClr val="FF0000"/>
                </a:solidFill>
                <a:latin typeface="Corbel" panose="020B0503020204020204" pitchFamily="34" charset="0"/>
              </a:rPr>
              <a:t>Each node </a:t>
            </a:r>
            <a:r>
              <a:rPr lang="en-US" altLang="en-US" i="1" dirty="0">
                <a:solidFill>
                  <a:srgbClr val="FF0000"/>
                </a:solidFill>
                <a:latin typeface="Corbel" panose="020B0503020204020204" pitchFamily="34" charset="0"/>
              </a:rPr>
              <a:t>X</a:t>
            </a:r>
            <a:r>
              <a:rPr lang="en-US" altLang="en-US" i="1" baseline="-25000" dirty="0">
                <a:solidFill>
                  <a:srgbClr val="FF0000"/>
                </a:solidFill>
                <a:latin typeface="Corbel" panose="020B0503020204020204" pitchFamily="34" charset="0"/>
              </a:rPr>
              <a:t>i</a:t>
            </a:r>
            <a:r>
              <a:rPr lang="en-US" altLang="en-US" dirty="0">
                <a:solidFill>
                  <a:srgbClr val="FF0000"/>
                </a:solidFill>
                <a:latin typeface="Corbel" panose="020B0503020204020204" pitchFamily="34" charset="0"/>
              </a:rPr>
              <a:t> has a conditional probability distribution P(</a:t>
            </a:r>
            <a:r>
              <a:rPr lang="en-US" altLang="en-US" i="1" dirty="0">
                <a:solidFill>
                  <a:srgbClr val="FF0000"/>
                </a:solidFill>
                <a:latin typeface="Corbel" panose="020B0503020204020204" pitchFamily="34" charset="0"/>
              </a:rPr>
              <a:t>X</a:t>
            </a:r>
            <a:r>
              <a:rPr lang="en-US" altLang="en-US" i="1" baseline="-25000" dirty="0">
                <a:solidFill>
                  <a:srgbClr val="FF0000"/>
                </a:solidFill>
                <a:latin typeface="Corbel" panose="020B0503020204020204" pitchFamily="34" charset="0"/>
              </a:rPr>
              <a:t>i</a:t>
            </a:r>
            <a:r>
              <a:rPr lang="en-US" altLang="en-US" dirty="0">
                <a:solidFill>
                  <a:srgbClr val="FF0000"/>
                </a:solidFill>
                <a:latin typeface="Corbel" panose="020B0503020204020204" pitchFamily="34" charset="0"/>
              </a:rPr>
              <a:t> | Parents(</a:t>
            </a:r>
            <a:r>
              <a:rPr lang="en-US" altLang="en-US" i="1" dirty="0">
                <a:solidFill>
                  <a:srgbClr val="FF0000"/>
                </a:solidFill>
                <a:latin typeface="Corbel" panose="020B0503020204020204" pitchFamily="34" charset="0"/>
              </a:rPr>
              <a:t>X</a:t>
            </a:r>
            <a:r>
              <a:rPr lang="en-US" altLang="en-US" i="1" baseline="-25000" dirty="0">
                <a:solidFill>
                  <a:srgbClr val="FF0000"/>
                </a:solidFill>
                <a:latin typeface="Corbel" panose="020B0503020204020204" pitchFamily="34" charset="0"/>
              </a:rPr>
              <a:t>i</a:t>
            </a:r>
            <a:r>
              <a:rPr lang="en-US" altLang="en-US" dirty="0">
                <a:solidFill>
                  <a:srgbClr val="FF0000"/>
                </a:solidFill>
                <a:latin typeface="Corbel" panose="020B0503020204020204" pitchFamily="34" charset="0"/>
              </a:rPr>
              <a:t>)) that quantifies the effect of the parents on the node</a:t>
            </a:r>
          </a:p>
          <a:p>
            <a:pPr>
              <a:spcBef>
                <a:spcPct val="50000"/>
              </a:spcBef>
            </a:pPr>
            <a:r>
              <a:rPr lang="en-US" altLang="en-US" dirty="0">
                <a:solidFill>
                  <a:srgbClr val="FF0000"/>
                </a:solidFill>
                <a:latin typeface="Corbel" panose="020B0503020204020204" pitchFamily="34" charset="0"/>
              </a:rPr>
              <a:t>The parameters are the probabilities in these conditional probability tables (CPTs)</a:t>
            </a:r>
          </a:p>
        </p:txBody>
      </p:sp>
      <p:graphicFrame>
        <p:nvGraphicFramePr>
          <p:cNvPr id="865395" name="Group 115"/>
          <p:cNvGraphicFramePr>
            <a:graphicFrameLocks noGrp="1"/>
          </p:cNvGraphicFramePr>
          <p:nvPr/>
        </p:nvGraphicFramePr>
        <p:xfrm>
          <a:off x="1905000" y="1066800"/>
          <a:ext cx="1295400" cy="100584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65409" name="Group 129"/>
          <p:cNvGraphicFramePr>
            <a:graphicFrameLocks noGrp="1"/>
          </p:cNvGraphicFramePr>
          <p:nvPr/>
        </p:nvGraphicFramePr>
        <p:xfrm>
          <a:off x="4267200" y="1066800"/>
          <a:ext cx="2133600" cy="167640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P(B|A)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865435" name="Group 155"/>
          <p:cNvGraphicFramePr>
            <a:graphicFrameLocks noGrp="1"/>
          </p:cNvGraphicFramePr>
          <p:nvPr/>
        </p:nvGraphicFramePr>
        <p:xfrm>
          <a:off x="1828800" y="3048000"/>
          <a:ext cx="2133600" cy="167640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P(C|B)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865499" name="Group 219"/>
          <p:cNvGraphicFramePr>
            <a:graphicFrameLocks noGrp="1"/>
          </p:cNvGraphicFramePr>
          <p:nvPr/>
        </p:nvGraphicFramePr>
        <p:xfrm>
          <a:off x="6324600" y="5029200"/>
          <a:ext cx="2133600" cy="1676400"/>
        </p:xfrm>
        <a:graphic>
          <a:graphicData uri="http://schemas.openxmlformats.org/drawingml/2006/table">
            <a:tbl>
              <a:tblPr/>
              <a:tblGrid>
                <a:gridCol w="609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1" i="0" u="none" strike="noStrike" cap="none" normalizeH="0" baseline="0">
                          <a:ln>
                            <a:noFill/>
                          </a:ln>
                          <a:solidFill>
                            <a:schemeClr val="tx1"/>
                          </a:solidFill>
                          <a:effectLst/>
                          <a:latin typeface="Times New Roman" panose="02020603050405020304" pitchFamily="18" charset="0"/>
                        </a:rPr>
                        <a:t>P(D|B)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4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rPr>
                        <a:t>0.95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865487" name="Oval 207"/>
          <p:cNvSpPr>
            <a:spLocks noChangeArrowheads="1"/>
          </p:cNvSpPr>
          <p:nvPr/>
        </p:nvSpPr>
        <p:spPr bwMode="auto">
          <a:xfrm>
            <a:off x="4343400" y="35814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A</a:t>
            </a:r>
          </a:p>
        </p:txBody>
      </p:sp>
      <p:sp>
        <p:nvSpPr>
          <p:cNvPr id="865488" name="Oval 208"/>
          <p:cNvSpPr>
            <a:spLocks noChangeArrowheads="1"/>
          </p:cNvSpPr>
          <p:nvPr/>
        </p:nvSpPr>
        <p:spPr bwMode="auto">
          <a:xfrm>
            <a:off x="4343400" y="44958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a:t>
            </a:r>
          </a:p>
        </p:txBody>
      </p:sp>
      <p:sp>
        <p:nvSpPr>
          <p:cNvPr id="865489" name="Oval 209"/>
          <p:cNvSpPr>
            <a:spLocks noChangeArrowheads="1"/>
          </p:cNvSpPr>
          <p:nvPr/>
        </p:nvSpPr>
        <p:spPr bwMode="auto">
          <a:xfrm>
            <a:off x="3810000" y="53340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C</a:t>
            </a:r>
          </a:p>
        </p:txBody>
      </p:sp>
      <p:sp>
        <p:nvSpPr>
          <p:cNvPr id="865490" name="Oval 210"/>
          <p:cNvSpPr>
            <a:spLocks noChangeArrowheads="1"/>
          </p:cNvSpPr>
          <p:nvPr/>
        </p:nvSpPr>
        <p:spPr bwMode="auto">
          <a:xfrm>
            <a:off x="4953000" y="5334000"/>
            <a:ext cx="533400" cy="533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D</a:t>
            </a:r>
          </a:p>
        </p:txBody>
      </p:sp>
      <p:cxnSp>
        <p:nvCxnSpPr>
          <p:cNvPr id="865491" name="AutoShape 211"/>
          <p:cNvCxnSpPr>
            <a:cxnSpLocks noChangeShapeType="1"/>
            <a:stCxn id="865487" idx="4"/>
            <a:endCxn id="865488" idx="0"/>
          </p:cNvCxnSpPr>
          <p:nvPr/>
        </p:nvCxnSpPr>
        <p:spPr bwMode="auto">
          <a:xfrm>
            <a:off x="4610100" y="4114800"/>
            <a:ext cx="0" cy="3810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5492" name="AutoShape 212"/>
          <p:cNvCxnSpPr>
            <a:cxnSpLocks noChangeShapeType="1"/>
            <a:stCxn id="865488" idx="3"/>
            <a:endCxn id="865489" idx="0"/>
          </p:cNvCxnSpPr>
          <p:nvPr/>
        </p:nvCxnSpPr>
        <p:spPr bwMode="auto">
          <a:xfrm flipH="1">
            <a:off x="4076700" y="4951414"/>
            <a:ext cx="344488" cy="382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5493" name="AutoShape 213"/>
          <p:cNvCxnSpPr>
            <a:cxnSpLocks noChangeShapeType="1"/>
            <a:stCxn id="865488" idx="5"/>
            <a:endCxn id="865490" idx="0"/>
          </p:cNvCxnSpPr>
          <p:nvPr/>
        </p:nvCxnSpPr>
        <p:spPr bwMode="auto">
          <a:xfrm>
            <a:off x="4799014" y="4951414"/>
            <a:ext cx="420687" cy="3825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5494" name="Line 214"/>
          <p:cNvSpPr>
            <a:spLocks noChangeShapeType="1"/>
          </p:cNvSpPr>
          <p:nvPr/>
        </p:nvSpPr>
        <p:spPr bwMode="auto">
          <a:xfrm>
            <a:off x="3200400" y="2133600"/>
            <a:ext cx="1447800" cy="13716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5495" name="Line 215"/>
          <p:cNvSpPr>
            <a:spLocks noChangeShapeType="1"/>
          </p:cNvSpPr>
          <p:nvPr/>
        </p:nvSpPr>
        <p:spPr bwMode="auto">
          <a:xfrm flipH="1">
            <a:off x="4876800" y="2819400"/>
            <a:ext cx="457200" cy="16764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5496" name="Line 216"/>
          <p:cNvSpPr>
            <a:spLocks noChangeShapeType="1"/>
          </p:cNvSpPr>
          <p:nvPr/>
        </p:nvSpPr>
        <p:spPr bwMode="auto">
          <a:xfrm flipH="1">
            <a:off x="5562600" y="5562600"/>
            <a:ext cx="685800" cy="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5497" name="Line 217"/>
          <p:cNvSpPr>
            <a:spLocks noChangeShapeType="1"/>
          </p:cNvSpPr>
          <p:nvPr/>
        </p:nvSpPr>
        <p:spPr bwMode="auto">
          <a:xfrm>
            <a:off x="3124200" y="4800600"/>
            <a:ext cx="685800" cy="60960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80560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altLang="en-US"/>
              <a:t>Weng-Keen Wong, Oregon State University ©2005</a:t>
            </a:r>
          </a:p>
        </p:txBody>
      </p:sp>
      <p:sp>
        <p:nvSpPr>
          <p:cNvPr id="9" name="Slide Number Placeholder 4"/>
          <p:cNvSpPr>
            <a:spLocks noGrp="1"/>
          </p:cNvSpPr>
          <p:nvPr>
            <p:ph type="sldNum" sz="quarter" idx="11"/>
          </p:nvPr>
        </p:nvSpPr>
        <p:spPr/>
        <p:txBody>
          <a:bodyPr/>
          <a:lstStyle/>
          <a:p>
            <a:fld id="{24ADEE66-29A3-4AEB-B8B9-FBFC23B80361}" type="slidenum">
              <a:rPr lang="en-US" altLang="en-US"/>
              <a:pPr/>
              <a:t>8</a:t>
            </a:fld>
            <a:endParaRPr lang="en-US" altLang="en-US"/>
          </a:p>
        </p:txBody>
      </p:sp>
      <p:sp>
        <p:nvSpPr>
          <p:cNvPr id="872450" name="Rectangle 2"/>
          <p:cNvSpPr>
            <a:spLocks noGrp="1" noChangeArrowheads="1"/>
          </p:cNvSpPr>
          <p:nvPr>
            <p:ph type="title"/>
          </p:nvPr>
        </p:nvSpPr>
        <p:spPr/>
        <p:txBody>
          <a:bodyPr/>
          <a:lstStyle/>
          <a:p>
            <a:r>
              <a:rPr lang="en-US" altLang="en-US" dirty="0">
                <a:latin typeface="Agency FB" panose="020B0503020202020204" pitchFamily="34" charset="0"/>
              </a:rPr>
              <a:t>Inference</a:t>
            </a:r>
          </a:p>
        </p:txBody>
      </p:sp>
      <p:sp>
        <p:nvSpPr>
          <p:cNvPr id="872451" name="Rectangle 3"/>
          <p:cNvSpPr>
            <a:spLocks noGrp="1" noChangeArrowheads="1"/>
          </p:cNvSpPr>
          <p:nvPr>
            <p:ph type="body" idx="1"/>
          </p:nvPr>
        </p:nvSpPr>
        <p:spPr>
          <a:xfrm>
            <a:off x="2209800" y="1447800"/>
            <a:ext cx="7772400" cy="2057400"/>
          </a:xfrm>
        </p:spPr>
        <p:txBody>
          <a:bodyPr>
            <a:normAutofit/>
          </a:bodyPr>
          <a:lstStyle/>
          <a:p>
            <a:pPr marL="350838" indent="-350838"/>
            <a:r>
              <a:rPr lang="en-US" altLang="en-US" sz="2800" dirty="0">
                <a:latin typeface="Corbel" panose="020B0503020204020204" pitchFamily="34" charset="0"/>
              </a:rPr>
              <a:t>Using a Bayesian network to compute probabilities is called inference</a:t>
            </a:r>
          </a:p>
          <a:p>
            <a:pPr marL="350838" indent="-350838"/>
            <a:r>
              <a:rPr lang="en-US" altLang="en-US" sz="2800" dirty="0">
                <a:latin typeface="Corbel" panose="020B0503020204020204" pitchFamily="34" charset="0"/>
              </a:rPr>
              <a:t>In general, inference involves queries of the form:</a:t>
            </a:r>
          </a:p>
          <a:p>
            <a:pPr marL="350838" indent="-350838">
              <a:buNone/>
            </a:pPr>
            <a:r>
              <a:rPr lang="en-US" altLang="en-US" sz="2800" dirty="0">
                <a:latin typeface="Corbel" panose="020B0503020204020204" pitchFamily="34" charset="0"/>
              </a:rPr>
              <a:t>	P( X | E )</a:t>
            </a:r>
          </a:p>
        </p:txBody>
      </p:sp>
      <p:sp>
        <p:nvSpPr>
          <p:cNvPr id="872465" name="Text Box 17"/>
          <p:cNvSpPr txBox="1">
            <a:spLocks noChangeArrowheads="1"/>
          </p:cNvSpPr>
          <p:nvPr/>
        </p:nvSpPr>
        <p:spPr bwMode="auto">
          <a:xfrm>
            <a:off x="3200400" y="4267200"/>
            <a:ext cx="3429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3333FF"/>
                </a:solidFill>
              </a:rPr>
              <a:t>X = The query variable(s)</a:t>
            </a:r>
          </a:p>
        </p:txBody>
      </p:sp>
      <p:sp>
        <p:nvSpPr>
          <p:cNvPr id="872466" name="Text Box 18"/>
          <p:cNvSpPr txBox="1">
            <a:spLocks noChangeArrowheads="1"/>
          </p:cNvSpPr>
          <p:nvPr/>
        </p:nvSpPr>
        <p:spPr bwMode="auto">
          <a:xfrm>
            <a:off x="3962400" y="3657600"/>
            <a:ext cx="381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rgbClr val="FF0000"/>
                </a:solidFill>
              </a:rPr>
              <a:t>E = The evidence variable(s)</a:t>
            </a:r>
          </a:p>
        </p:txBody>
      </p:sp>
      <p:sp>
        <p:nvSpPr>
          <p:cNvPr id="872467" name="Line 19"/>
          <p:cNvSpPr>
            <a:spLocks noChangeShapeType="1"/>
          </p:cNvSpPr>
          <p:nvPr/>
        </p:nvSpPr>
        <p:spPr bwMode="auto">
          <a:xfrm flipH="1" flipV="1">
            <a:off x="3200400" y="3505200"/>
            <a:ext cx="152400" cy="685800"/>
          </a:xfrm>
          <a:prstGeom prst="line">
            <a:avLst/>
          </a:prstGeom>
          <a:noFill/>
          <a:ln w="9525">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2468" name="Line 20"/>
          <p:cNvSpPr>
            <a:spLocks noChangeShapeType="1"/>
          </p:cNvSpPr>
          <p:nvPr/>
        </p:nvSpPr>
        <p:spPr bwMode="auto">
          <a:xfrm flipH="1" flipV="1">
            <a:off x="3657600" y="3429000"/>
            <a:ext cx="304800" cy="4572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165837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gency FB" panose="020B0503020202020204" pitchFamily="34" charset="0"/>
              </a:rPr>
              <a:t>Bayes’ Theorem</a:t>
            </a:r>
          </a:p>
        </p:txBody>
      </p:sp>
      <p:sp>
        <p:nvSpPr>
          <p:cNvPr id="4" name="Slide Number Placeholder 3"/>
          <p:cNvSpPr>
            <a:spLocks noGrp="1"/>
          </p:cNvSpPr>
          <p:nvPr>
            <p:ph type="sldNum" sz="quarter" idx="12"/>
          </p:nvPr>
        </p:nvSpPr>
        <p:spPr/>
        <p:txBody>
          <a:bodyPr/>
          <a:lstStyle/>
          <a:p>
            <a:fld id="{5BA07366-CB75-4AA8-9E5B-928B849F427C}" type="slidenum">
              <a:rPr lang="en-GB" smtClean="0"/>
              <a:t>9</a:t>
            </a:fld>
            <a:endParaRPr lang="en-GB" dirty="0"/>
          </a:p>
        </p:txBody>
      </p:sp>
      <mc:AlternateContent xmlns:mc="http://schemas.openxmlformats.org/markup-compatibility/2006" xmlns:a14="http://schemas.microsoft.com/office/drawing/2010/main">
        <mc:Choice Requires="a14">
          <p:sp>
            <p:nvSpPr>
              <p:cNvPr id="7" name="Content Placeholder 6"/>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n-GB" sz="3600" b="1" i="1">
                          <a:latin typeface="Cambria Math"/>
                        </a:rPr>
                        <m:t>𝑷</m:t>
                      </m:r>
                      <m:d>
                        <m:dPr>
                          <m:ctrlPr>
                            <a:rPr lang="en-GB" sz="3600" b="1" i="1">
                              <a:latin typeface="Cambria Math" panose="02040503050406030204" pitchFamily="18" charset="0"/>
                            </a:rPr>
                          </m:ctrlPr>
                        </m:dPr>
                        <m:e>
                          <m:r>
                            <a:rPr lang="en-GB" sz="3600" b="1" i="1">
                              <a:latin typeface="Cambria Math"/>
                            </a:rPr>
                            <m:t>𝑩</m:t>
                          </m:r>
                        </m:e>
                        <m:e>
                          <m:r>
                            <a:rPr lang="en-GB" sz="3600" b="1" i="1">
                              <a:latin typeface="Cambria Math"/>
                            </a:rPr>
                            <m:t>𝑨</m:t>
                          </m:r>
                        </m:e>
                      </m:d>
                      <m:r>
                        <a:rPr lang="en-GB" sz="3600" b="1" i="1">
                          <a:latin typeface="Cambria Math"/>
                        </a:rPr>
                        <m:t>=</m:t>
                      </m:r>
                      <m:f>
                        <m:fPr>
                          <m:ctrlPr>
                            <a:rPr lang="en-GB" sz="3600" b="1" i="1">
                              <a:latin typeface="Cambria Math" panose="02040503050406030204" pitchFamily="18" charset="0"/>
                            </a:rPr>
                          </m:ctrlPr>
                        </m:fPr>
                        <m:num>
                          <m:r>
                            <a:rPr lang="en-GB" sz="3600" b="1" i="1">
                              <a:latin typeface="Cambria Math"/>
                            </a:rPr>
                            <m:t>𝑷</m:t>
                          </m:r>
                          <m:r>
                            <a:rPr lang="en-GB" sz="3600" b="1" i="1">
                              <a:latin typeface="Cambria Math"/>
                            </a:rPr>
                            <m:t>(</m:t>
                          </m:r>
                          <m:r>
                            <a:rPr lang="en-GB" sz="3600" b="1" i="1">
                              <a:latin typeface="Cambria Math"/>
                            </a:rPr>
                            <m:t>𝑨</m:t>
                          </m:r>
                          <m:r>
                            <a:rPr lang="en-GB" sz="3600" b="1" i="1">
                              <a:latin typeface="Cambria Math"/>
                            </a:rPr>
                            <m:t>|</m:t>
                          </m:r>
                          <m:r>
                            <a:rPr lang="en-GB" sz="3600" b="1" i="1">
                              <a:latin typeface="Cambria Math"/>
                            </a:rPr>
                            <m:t>𝑩</m:t>
                          </m:r>
                          <m:r>
                            <a:rPr lang="en-GB" sz="3600" b="1" i="1">
                              <a:latin typeface="Cambria Math"/>
                            </a:rPr>
                            <m:t>)∙</m:t>
                          </m:r>
                          <m:r>
                            <a:rPr lang="en-GB" sz="3600" b="1" i="1">
                              <a:latin typeface="Cambria Math"/>
                              <a:ea typeface="Cambria Math"/>
                            </a:rPr>
                            <m:t>𝑷</m:t>
                          </m:r>
                          <m:r>
                            <a:rPr lang="en-GB" sz="3600" b="1" i="1">
                              <a:latin typeface="Cambria Math"/>
                              <a:ea typeface="Cambria Math"/>
                            </a:rPr>
                            <m:t>(</m:t>
                          </m:r>
                          <m:r>
                            <a:rPr lang="en-GB" sz="3600" b="1" i="1">
                              <a:latin typeface="Cambria Math"/>
                              <a:ea typeface="Cambria Math"/>
                            </a:rPr>
                            <m:t>𝑩</m:t>
                          </m:r>
                          <m:r>
                            <a:rPr lang="en-GB" sz="3600" b="1" i="1">
                              <a:latin typeface="Cambria Math"/>
                              <a:ea typeface="Cambria Math"/>
                            </a:rPr>
                            <m:t>)</m:t>
                          </m:r>
                        </m:num>
                        <m:den>
                          <m:r>
                            <a:rPr lang="en-GB" sz="3600" b="1" i="1">
                              <a:latin typeface="Cambria Math"/>
                            </a:rPr>
                            <m:t>𝑷</m:t>
                          </m:r>
                          <m:r>
                            <a:rPr lang="en-GB" sz="3600" b="1" i="1">
                              <a:latin typeface="Cambria Math"/>
                            </a:rPr>
                            <m:t>(</m:t>
                          </m:r>
                          <m:r>
                            <a:rPr lang="en-GB" sz="3600" b="1" i="1">
                              <a:latin typeface="Cambria Math"/>
                            </a:rPr>
                            <m:t>𝑨</m:t>
                          </m:r>
                          <m:r>
                            <a:rPr lang="en-GB" sz="3600" b="1" i="1">
                              <a:latin typeface="Cambria Math"/>
                            </a:rPr>
                            <m:t>)</m:t>
                          </m:r>
                        </m:den>
                      </m:f>
                    </m:oMath>
                  </m:oMathPara>
                </a14:m>
                <a:endParaRPr lang="en-GB" b="1" dirty="0">
                  <a:latin typeface="Corbel" panose="020B0503020204020204" pitchFamily="34" charset="0"/>
                </a:endParaRPr>
              </a:p>
            </p:txBody>
          </p:sp>
        </mc:Choice>
        <mc:Fallback xmlns="">
          <p:sp>
            <p:nvSpPr>
              <p:cNvPr id="7" name="Content Placeholder 6"/>
              <p:cNvSpPr>
                <a:spLocks noGrp="1" noRot="1" noChangeAspect="1" noMove="1" noResize="1" noEditPoints="1" noAdjustHandles="1" noChangeArrowheads="1" noChangeShapeType="1" noTextEdit="1"/>
              </p:cNvSpPr>
              <p:nvPr>
                <p:ph idx="1"/>
              </p:nvPr>
            </p:nvSpPr>
            <p:spPr>
              <a:blipFill rotWithShape="0">
                <a:blip r:embed="rId3"/>
                <a:stretch>
                  <a:fillRect/>
                </a:stretch>
              </a:blipFill>
            </p:spPr>
            <p:txBody>
              <a:bodyPr/>
              <a:lstStyle/>
              <a:p>
                <a:r>
                  <a:rPr lang="en-US">
                    <a:noFill/>
                  </a:rPr>
                  <a:t> </a:t>
                </a:r>
              </a:p>
            </p:txBody>
          </p:sp>
        </mc:Fallback>
      </mc:AlternateContent>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0454" y="3022601"/>
            <a:ext cx="3099891" cy="332422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562601" y="3289300"/>
            <a:ext cx="4648200" cy="2862322"/>
          </a:xfrm>
          <a:prstGeom prst="rect">
            <a:avLst/>
          </a:prstGeom>
          <a:noFill/>
        </p:spPr>
        <p:txBody>
          <a:bodyPr wrap="square" rtlCol="0">
            <a:spAutoFit/>
          </a:bodyPr>
          <a:lstStyle/>
          <a:p>
            <a:r>
              <a:rPr lang="en-US" dirty="0"/>
              <a:t>where </a:t>
            </a:r>
            <a:r>
              <a:rPr lang="en-US" i="1" dirty="0"/>
              <a:t>A</a:t>
            </a:r>
            <a:r>
              <a:rPr lang="en-US" dirty="0"/>
              <a:t> and </a:t>
            </a:r>
            <a:r>
              <a:rPr lang="en-US" i="1" dirty="0"/>
              <a:t>B</a:t>
            </a:r>
            <a:r>
              <a:rPr lang="en-US" dirty="0"/>
              <a:t> are events.</a:t>
            </a:r>
          </a:p>
          <a:p>
            <a:endParaRPr lang="en-US" dirty="0"/>
          </a:p>
          <a:p>
            <a:pPr marL="285750" indent="-285750">
              <a:buFont typeface="Arial" panose="020B0604020202020204" pitchFamily="34" charset="0"/>
              <a:buChar char="•"/>
            </a:pPr>
            <a:r>
              <a:rPr lang="en-US" i="1" dirty="0"/>
              <a:t>P</a:t>
            </a:r>
            <a:r>
              <a:rPr lang="en-US" dirty="0"/>
              <a:t>(</a:t>
            </a:r>
            <a:r>
              <a:rPr lang="en-US" i="1" dirty="0"/>
              <a:t>A</a:t>
            </a:r>
            <a:r>
              <a:rPr lang="en-US" dirty="0"/>
              <a:t>) and </a:t>
            </a:r>
            <a:r>
              <a:rPr lang="en-US" i="1" dirty="0"/>
              <a:t>P</a:t>
            </a:r>
            <a:r>
              <a:rPr lang="en-US" dirty="0"/>
              <a:t>(</a:t>
            </a:r>
            <a:r>
              <a:rPr lang="en-US" i="1" dirty="0"/>
              <a:t>B</a:t>
            </a:r>
            <a:r>
              <a:rPr lang="en-US" dirty="0"/>
              <a:t>) are the probabilities of </a:t>
            </a:r>
            <a:r>
              <a:rPr lang="en-US" i="1" dirty="0"/>
              <a:t>A</a:t>
            </a:r>
            <a:r>
              <a:rPr lang="en-US" dirty="0"/>
              <a:t> and </a:t>
            </a:r>
            <a:r>
              <a:rPr lang="en-US" i="1" dirty="0"/>
              <a:t>B</a:t>
            </a:r>
            <a:r>
              <a:rPr lang="en-US" dirty="0"/>
              <a:t> independent of each other.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i="1" dirty="0"/>
              <a:t>P</a:t>
            </a:r>
            <a:r>
              <a:rPr lang="en-US" dirty="0"/>
              <a:t>(</a:t>
            </a:r>
            <a:r>
              <a:rPr lang="en-US" i="1" dirty="0"/>
              <a:t>A</a:t>
            </a:r>
            <a:r>
              <a:rPr lang="en-US" dirty="0"/>
              <a:t>|</a:t>
            </a:r>
            <a:r>
              <a:rPr lang="en-US" i="1" dirty="0"/>
              <a:t>B</a:t>
            </a:r>
            <a:r>
              <a:rPr lang="en-US" dirty="0"/>
              <a:t>), a conditional probability, is the probability of </a:t>
            </a:r>
            <a:r>
              <a:rPr lang="en-US" i="1" dirty="0"/>
              <a:t>A</a:t>
            </a:r>
            <a:r>
              <a:rPr lang="en-US" dirty="0"/>
              <a:t> given that </a:t>
            </a:r>
            <a:r>
              <a:rPr lang="en-US" i="1" dirty="0"/>
              <a:t>B</a:t>
            </a:r>
            <a:r>
              <a:rPr lang="en-US" dirty="0"/>
              <a:t> is true.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i="1" dirty="0"/>
              <a:t>P</a:t>
            </a:r>
            <a:r>
              <a:rPr lang="en-US" dirty="0"/>
              <a:t>(</a:t>
            </a:r>
            <a:r>
              <a:rPr lang="en-US" i="1" dirty="0"/>
              <a:t>B</a:t>
            </a:r>
            <a:r>
              <a:rPr lang="en-US" dirty="0"/>
              <a:t>|</a:t>
            </a:r>
            <a:r>
              <a:rPr lang="en-US" i="1" dirty="0"/>
              <a:t>A</a:t>
            </a:r>
            <a:r>
              <a:rPr lang="en-US" dirty="0"/>
              <a:t>), is the probability of </a:t>
            </a:r>
            <a:r>
              <a:rPr lang="en-US" i="1" dirty="0"/>
              <a:t>B</a:t>
            </a:r>
            <a:r>
              <a:rPr lang="en-US" dirty="0"/>
              <a:t> given that </a:t>
            </a:r>
            <a:r>
              <a:rPr lang="en-US" i="1" dirty="0"/>
              <a:t>A</a:t>
            </a:r>
            <a:r>
              <a:rPr lang="en-US" dirty="0"/>
              <a:t> is true.</a:t>
            </a:r>
          </a:p>
        </p:txBody>
      </p:sp>
    </p:spTree>
    <p:extLst>
      <p:ext uri="{BB962C8B-B14F-4D97-AF65-F5344CB8AC3E}">
        <p14:creationId xmlns:p14="http://schemas.microsoft.com/office/powerpoint/2010/main" val="358286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Clarity.thmx</Template>
  <TotalTime>8461</TotalTime>
  <Words>2238</Words>
  <Application>Microsoft Office PowerPoint</Application>
  <PresentationFormat>Widescreen</PresentationFormat>
  <Paragraphs>405</Paragraphs>
  <Slides>31</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Times New Roman</vt:lpstr>
      <vt:lpstr>Cambria Math</vt:lpstr>
      <vt:lpstr>Courier New</vt:lpstr>
      <vt:lpstr>Aparajita</vt:lpstr>
      <vt:lpstr>Corbel</vt:lpstr>
      <vt:lpstr>Calibri</vt:lpstr>
      <vt:lpstr>Arial</vt:lpstr>
      <vt:lpstr>Agency FB</vt:lpstr>
      <vt:lpstr>Clarity</vt:lpstr>
      <vt:lpstr>Other Applied AI</vt:lpstr>
      <vt:lpstr>Alerts</vt:lpstr>
      <vt:lpstr>Game AI</vt:lpstr>
      <vt:lpstr>Game AI</vt:lpstr>
      <vt:lpstr>Bayesian Reasoning</vt:lpstr>
      <vt:lpstr>A Directed Acyclic Graph</vt:lpstr>
      <vt:lpstr>A Set of Tables for Each Node</vt:lpstr>
      <vt:lpstr>Inference</vt:lpstr>
      <vt:lpstr>Bayes’ Theorem</vt:lpstr>
      <vt:lpstr>Inference</vt:lpstr>
      <vt:lpstr>The Bad News</vt:lpstr>
      <vt:lpstr>Person Model (Initial Prototype)</vt:lpstr>
      <vt:lpstr>Bayesian Networks</vt:lpstr>
      <vt:lpstr>Machine Learning</vt:lpstr>
      <vt:lpstr>Supervised Learning (with thanks to Yashi Hu and Brendon Pittman)</vt:lpstr>
      <vt:lpstr>Unsupervised Learning</vt:lpstr>
      <vt:lpstr>Some Sort of Reward System</vt:lpstr>
      <vt:lpstr>Clustering</vt:lpstr>
      <vt:lpstr>K - Means Clustering</vt:lpstr>
      <vt:lpstr>K - Means Clustering Example</vt:lpstr>
      <vt:lpstr>Dimension Reduction</vt:lpstr>
      <vt:lpstr>Feature Extraction</vt:lpstr>
      <vt:lpstr>Pros and Cons in Unsupervised learning</vt:lpstr>
      <vt:lpstr>Introduction to Evolutionary Computation</vt:lpstr>
      <vt:lpstr>Introduction to Evolutionary Computation</vt:lpstr>
      <vt:lpstr>Introduction to Evolutionary Computation</vt:lpstr>
      <vt:lpstr>Introduction to Evolutionary Computation</vt:lpstr>
      <vt:lpstr>A Brief History of Evolutionary Computation</vt:lpstr>
      <vt:lpstr>A Brief History of Evolutionary Computation</vt:lpstr>
      <vt:lpstr>A Brief History of Evolutionary Computation: The Evolution of Evolutionary Computation</vt:lpstr>
      <vt:lpstr>A Brief History of Evolutionary Computation: The Evolution of Evolutionary Computation</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Intelligence</dc:title>
  <dc:creator>David Stucki</dc:creator>
  <cp:lastModifiedBy>Stucki, David</cp:lastModifiedBy>
  <cp:revision>85</cp:revision>
  <dcterms:created xsi:type="dcterms:W3CDTF">2013-10-29T15:52:47Z</dcterms:created>
  <dcterms:modified xsi:type="dcterms:W3CDTF">2024-11-09T14:49:56Z</dcterms:modified>
</cp:coreProperties>
</file>